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61" r:id="rId7"/>
    <p:sldId id="263" r:id="rId8"/>
    <p:sldId id="262" r:id="rId9"/>
    <p:sldId id="264" r:id="rId10"/>
    <p:sldId id="277" r:id="rId11"/>
    <p:sldId id="265" r:id="rId12"/>
    <p:sldId id="279" r:id="rId13"/>
    <p:sldId id="266" r:id="rId14"/>
    <p:sldId id="259" r:id="rId15"/>
    <p:sldId id="281" r:id="rId16"/>
    <p:sldId id="258" r:id="rId17"/>
    <p:sldId id="257" r:id="rId18"/>
    <p:sldId id="278" r:id="rId19"/>
    <p:sldId id="280" r:id="rId20"/>
  </p:sldIdLst>
  <p:sldSz cx="12192000" cy="6858000"/>
  <p:notesSz cx="6797675" cy="9926638"/>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nl-NL"/>
              <a:t>Klik om de stijl te bewerken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nl-NL"/>
              <a:t>Klik om de ondertitelstijl van het model te bewerken</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D0D0DB5B-4544-4D2F-8BA5-D6CC9C4DCFBD}" type="datetimeFigureOut">
              <a:rPr lang="nl-NL" smtClean="0"/>
              <a:t>30-5-2022</a:t>
            </a:fld>
            <a:endParaRPr lang="nl-NL"/>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nl-NL"/>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BDC62AE4-0FF9-4EBE-9EDF-6E83AA06B744}" type="slidenum">
              <a:rPr lang="nl-NL" smtClean="0"/>
              <a:t>‹nr.›</a:t>
            </a:fld>
            <a:endParaRPr lang="nl-NL"/>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19632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0D0DB5B-4544-4D2F-8BA5-D6CC9C4DCFBD}" type="datetimeFigureOut">
              <a:rPr lang="nl-NL" smtClean="0"/>
              <a:t>30-5-2022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1560327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nl-NL"/>
              <a:t>Klik om de stijl te bewerken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0D0DB5B-4544-4D2F-8BA5-D6CC9C4DCFBD}" type="datetimeFigureOut">
              <a:rPr lang="nl-NL" smtClean="0"/>
              <a:t>30-5-2022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411016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D0D0DB5B-4544-4D2F-8BA5-D6CC9C4DCFBD}" type="datetimeFigureOut">
              <a:rPr lang="nl-NL" smtClean="0"/>
              <a:t>30-5-2022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1507355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nl-NL"/>
              <a:t>Klik om de stijl te bewerken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Date Placeholder 3"/>
          <p:cNvSpPr>
            <a:spLocks noGrp="1"/>
          </p:cNvSpPr>
          <p:nvPr>
            <p:ph type="dt" sz="half" idx="10"/>
          </p:nvPr>
        </p:nvSpPr>
        <p:spPr/>
        <p:txBody>
          <a:bodyPr/>
          <a:lstStyle/>
          <a:p>
            <a:fld id="{D0D0DB5B-4544-4D2F-8BA5-D6CC9C4DCFBD}" type="datetimeFigureOut">
              <a:rPr lang="nl-NL" smtClean="0"/>
              <a:t>30-5-2022</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BDC62AE4-0FF9-4EBE-9EDF-6E83AA06B744}" type="slidenum">
              <a:rPr lang="nl-NL" smtClean="0"/>
              <a:t>‹nr.›</a:t>
            </a:fld>
            <a:endParaRPr lang="nl-NL"/>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52523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nl-NL"/>
              <a:t>Klik om de stijl te bewerken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D0D0DB5B-4544-4D2F-8BA5-D6CC9C4DCFBD}" type="datetimeFigureOut">
              <a:rPr lang="nl-NL" smtClean="0"/>
              <a:t>30-5-2022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703965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nl-NL"/>
              <a:t>Klik om de stijl te bewerken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D0D0DB5B-4544-4D2F-8BA5-D6CC9C4DCFBD}" type="datetimeFigureOut">
              <a:rPr lang="nl-NL" smtClean="0"/>
              <a:t>30-5-2022</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1638556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de stijl te bewerken</a:t>
            </a:r>
            <a:endParaRPr lang="en-US" dirty="0"/>
          </a:p>
        </p:txBody>
      </p:sp>
      <p:sp>
        <p:nvSpPr>
          <p:cNvPr id="3" name="Date Placeholder 2"/>
          <p:cNvSpPr>
            <a:spLocks noGrp="1"/>
          </p:cNvSpPr>
          <p:nvPr>
            <p:ph type="dt" sz="half" idx="10"/>
          </p:nvPr>
        </p:nvSpPr>
        <p:spPr/>
        <p:txBody>
          <a:bodyPr/>
          <a:lstStyle/>
          <a:p>
            <a:fld id="{D0D0DB5B-4544-4D2F-8BA5-D6CC9C4DCFBD}" type="datetimeFigureOut">
              <a:rPr lang="nl-NL" smtClean="0"/>
              <a:t>30-5-2022</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1255589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D0DB5B-4544-4D2F-8BA5-D6CC9C4DCFBD}" type="datetimeFigureOut">
              <a:rPr lang="nl-NL" smtClean="0"/>
              <a:t>30-5-2022</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665731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de stijl te bewerken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D0D0DB5B-4544-4D2F-8BA5-D6CC9C4DCFBD}" type="datetimeFigureOut">
              <a:rPr lang="nl-NL" smtClean="0"/>
              <a:t>30-5-2022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1024056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nl-NL"/>
              <a:t>Klik om de stijl te bewerken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Date Placeholder 4"/>
          <p:cNvSpPr>
            <a:spLocks noGrp="1"/>
          </p:cNvSpPr>
          <p:nvPr>
            <p:ph type="dt" sz="half" idx="10"/>
          </p:nvPr>
        </p:nvSpPr>
        <p:spPr/>
        <p:txBody>
          <a:bodyPr/>
          <a:lstStyle/>
          <a:p>
            <a:fld id="{D0D0DB5B-4544-4D2F-8BA5-D6CC9C4DCFBD}" type="datetimeFigureOut">
              <a:rPr lang="nl-NL" smtClean="0"/>
              <a:t>30-5-2022</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BDC62AE4-0FF9-4EBE-9EDF-6E83AA06B744}" type="slidenum">
              <a:rPr lang="nl-NL" smtClean="0"/>
              <a:t>‹nr.›</a:t>
            </a:fld>
            <a:endParaRPr lang="nl-NL"/>
          </a:p>
        </p:txBody>
      </p:sp>
    </p:spTree>
    <p:extLst>
      <p:ext uri="{BB962C8B-B14F-4D97-AF65-F5344CB8AC3E}">
        <p14:creationId xmlns:p14="http://schemas.microsoft.com/office/powerpoint/2010/main" val="3294573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nl-NL"/>
              <a:t>Klik om de stijl te bewerken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D0D0DB5B-4544-4D2F-8BA5-D6CC9C4DCFBD}" type="datetimeFigureOut">
              <a:rPr lang="nl-NL" smtClean="0"/>
              <a:t>30-5-2022</a:t>
            </a:fld>
            <a:endParaRPr lang="nl-NL"/>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BDC62AE4-0FF9-4EBE-9EDF-6E83AA06B744}" type="slidenum">
              <a:rPr lang="nl-NL" smtClean="0"/>
              <a:t>‹nr.›</a:t>
            </a:fld>
            <a:endParaRPr lang="nl-NL"/>
          </a:p>
        </p:txBody>
      </p:sp>
    </p:spTree>
    <p:extLst>
      <p:ext uri="{BB962C8B-B14F-4D97-AF65-F5344CB8AC3E}">
        <p14:creationId xmlns:p14="http://schemas.microsoft.com/office/powerpoint/2010/main" val="128400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google.nl/url?sa=i&amp;rct=j&amp;q=trap+esher&amp;source=images&amp;cd=&amp;cad=rja&amp;docid=7J-ibk2aV5NV-M&amp;tbnid=-usEkUu59SlB6M:&amp;ved=0CAUQjRw&amp;url=http://www.ottobwiersma.nl/philosophy/nietzsche.htm&amp;ei=fS1GUZ7dEOaw0AXEgYHYAg&amp;bvm=bv.43828540,d.d2k&amp;psig=AFQjCNEOB7j5JMLDqaZjGz-WQU10Dq8PQQ&amp;ust=1363640049636893"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1109980" y="485775"/>
            <a:ext cx="9966960" cy="3322681"/>
          </a:xfrm>
        </p:spPr>
        <p:txBody>
          <a:bodyPr>
            <a:normAutofit/>
          </a:bodyPr>
          <a:lstStyle/>
          <a:p>
            <a:r>
              <a:rPr lang="nl-NL" sz="4400" dirty="0"/>
              <a:t>Kwaliteit </a:t>
            </a:r>
            <a:r>
              <a:rPr lang="nl-NL" sz="4400" dirty="0" err="1"/>
              <a:t>lEEFOMGEVING</a:t>
            </a:r>
            <a:br>
              <a:rPr lang="nl-NL" sz="4400" dirty="0"/>
            </a:br>
            <a:br>
              <a:rPr lang="nl-NL" sz="4400" dirty="0"/>
            </a:br>
            <a:r>
              <a:rPr lang="nl-NL" dirty="0"/>
              <a:t>Integrale milieucontrole</a:t>
            </a:r>
          </a:p>
        </p:txBody>
      </p:sp>
      <p:sp>
        <p:nvSpPr>
          <p:cNvPr id="3" name="Ondertitel 2"/>
          <p:cNvSpPr>
            <a:spLocks noGrp="1"/>
          </p:cNvSpPr>
          <p:nvPr>
            <p:ph type="subTitle" idx="1"/>
          </p:nvPr>
        </p:nvSpPr>
        <p:spPr>
          <a:xfrm>
            <a:off x="1709530" y="4543425"/>
            <a:ext cx="8767860" cy="1752600"/>
          </a:xfrm>
        </p:spPr>
        <p:txBody>
          <a:bodyPr>
            <a:normAutofit/>
          </a:bodyPr>
          <a:lstStyle/>
          <a:p>
            <a:r>
              <a:rPr lang="nl-NL" sz="4000" dirty="0">
                <a:latin typeface="Arial" panose="020B0604020202020204" pitchFamily="34" charset="0"/>
                <a:cs typeface="Arial" panose="020B0604020202020204" pitchFamily="34" charset="0"/>
              </a:rPr>
              <a:t>IBS-6 Inspecteurs</a:t>
            </a:r>
          </a:p>
          <a:p>
            <a:r>
              <a:rPr lang="nl-NL" sz="4000" dirty="0">
                <a:latin typeface="Arial" panose="020B0604020202020204" pitchFamily="34" charset="0"/>
                <a:cs typeface="Arial" panose="020B0604020202020204" pitchFamily="34" charset="0"/>
              </a:rPr>
              <a:t>4</a:t>
            </a:r>
            <a:r>
              <a:rPr lang="nl-NL" sz="4000" baseline="30000" dirty="0">
                <a:latin typeface="Arial" panose="020B0604020202020204" pitchFamily="34" charset="0"/>
                <a:cs typeface="Arial" panose="020B0604020202020204" pitchFamily="34" charset="0"/>
              </a:rPr>
              <a:t>de</a:t>
            </a:r>
            <a:r>
              <a:rPr lang="nl-NL" sz="4000" dirty="0">
                <a:latin typeface="Arial" panose="020B0604020202020204" pitchFamily="34" charset="0"/>
                <a:cs typeface="Arial" panose="020B0604020202020204" pitchFamily="34" charset="0"/>
              </a:rPr>
              <a:t> periode 2022: 2 mei – 21 juni</a:t>
            </a:r>
          </a:p>
        </p:txBody>
      </p:sp>
    </p:spTree>
    <p:extLst>
      <p:ext uri="{BB962C8B-B14F-4D97-AF65-F5344CB8AC3E}">
        <p14:creationId xmlns:p14="http://schemas.microsoft.com/office/powerpoint/2010/main" val="107859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647700" y="409575"/>
            <a:ext cx="10370820" cy="695325"/>
          </a:xfrm>
        </p:spPr>
        <p:txBody>
          <a:bodyPr>
            <a:normAutofit/>
          </a:bodyPr>
          <a:lstStyle/>
          <a:p>
            <a:r>
              <a:rPr lang="nl-NL" b="1" dirty="0">
                <a:latin typeface="Arial" panose="020B0604020202020204" pitchFamily="34" charset="0"/>
                <a:cs typeface="Arial" panose="020B0604020202020204" pitchFamily="34" charset="0"/>
              </a:rPr>
              <a:t>RARIM</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190624"/>
            <a:ext cx="11582400" cy="5419725"/>
          </a:xfrm>
        </p:spPr>
        <p:txBody>
          <a:bodyPr>
            <a:noAutofit/>
          </a:bodyPr>
          <a:lstStyle/>
          <a:p>
            <a:r>
              <a:rPr lang="nl-NL" sz="2400" dirty="0">
                <a:solidFill>
                  <a:schemeClr val="tx1">
                    <a:lumMod val="50000"/>
                    <a:lumOff val="50000"/>
                  </a:schemeClr>
                </a:solidFill>
                <a:latin typeface="Arial" panose="020B0604020202020204" pitchFamily="34" charset="0"/>
                <a:cs typeface="Arial" panose="020B0604020202020204" pitchFamily="34" charset="0"/>
              </a:rPr>
              <a:t>De Regeling algemene regels voor inrichtingen milieubeheer (Activiteitenregeling) bevat milieuregels voor bedrijven. Veel van de voorschriften van het Activiteitenbesluit (BARIM) zijn verder uitgewerkt in de Activiteitenregeling milieubeheer (RARIM).</a:t>
            </a:r>
          </a:p>
          <a:p>
            <a:pPr marL="45720" indent="0">
              <a:buNone/>
            </a:pPr>
            <a:r>
              <a:rPr lang="nl-NL" sz="2400" dirty="0">
                <a:solidFill>
                  <a:schemeClr val="tx1">
                    <a:lumMod val="50000"/>
                    <a:lumOff val="50000"/>
                  </a:schemeClr>
                </a:solidFill>
                <a:latin typeface="Arial" panose="020B0604020202020204" pitchFamily="34" charset="0"/>
                <a:cs typeface="Arial" panose="020B0604020202020204" pitchFamily="34" charset="0"/>
              </a:rPr>
              <a:t>Voorbeeld:</a:t>
            </a:r>
          </a:p>
          <a:p>
            <a:r>
              <a:rPr lang="nl-NL" sz="2400" dirty="0">
                <a:solidFill>
                  <a:schemeClr val="tx1">
                    <a:lumMod val="50000"/>
                    <a:lumOff val="50000"/>
                  </a:schemeClr>
                </a:solidFill>
                <a:latin typeface="Arial" panose="020B0604020202020204" pitchFamily="34" charset="0"/>
                <a:cs typeface="Arial" panose="020B0604020202020204" pitchFamily="34" charset="0"/>
              </a:rPr>
              <a:t>§ 3.1.1. Behandelen van huishoudelijk afvalwater op locatie</a:t>
            </a:r>
          </a:p>
          <a:p>
            <a:r>
              <a:rPr lang="nl-NL" sz="2400" dirty="0">
                <a:solidFill>
                  <a:schemeClr val="tx1">
                    <a:lumMod val="50000"/>
                    <a:lumOff val="50000"/>
                  </a:schemeClr>
                </a:solidFill>
                <a:latin typeface="Arial" panose="020B0604020202020204" pitchFamily="34" charset="0"/>
                <a:cs typeface="Arial" panose="020B0604020202020204" pitchFamily="34" charset="0"/>
              </a:rPr>
              <a:t>Ter beperking van de nadelige gevolgen voor het milieu als bedoeld in artikel 3.5, tweede lid, van het besluit wordt het huishoudelijk afvalwater bij lozing in de bodem geleid door een infiltratievoorziening die zodanig wordt uitgevoerd en onderhouden, dat:</a:t>
            </a:r>
          </a:p>
          <a:p>
            <a:pPr lvl="1"/>
            <a:r>
              <a:rPr lang="nl-NL" sz="2400" dirty="0">
                <a:solidFill>
                  <a:schemeClr val="tx1">
                    <a:lumMod val="50000"/>
                    <a:lumOff val="50000"/>
                  </a:schemeClr>
                </a:solidFill>
                <a:latin typeface="Arial" panose="020B0604020202020204" pitchFamily="34" charset="0"/>
                <a:cs typeface="Arial" panose="020B0604020202020204" pitchFamily="34" charset="0"/>
              </a:rPr>
              <a:t>a. het vanuit de zuiveringsvoorziening geloosde water in de infiltratievoorziening niet in direct contact met het grondwater komt,</a:t>
            </a:r>
          </a:p>
          <a:p>
            <a:pPr lvl="1"/>
            <a:r>
              <a:rPr lang="nl-NL" sz="2400" dirty="0">
                <a:solidFill>
                  <a:schemeClr val="tx1">
                    <a:lumMod val="50000"/>
                    <a:lumOff val="50000"/>
                  </a:schemeClr>
                </a:solidFill>
                <a:latin typeface="Arial" panose="020B0604020202020204" pitchFamily="34" charset="0"/>
                <a:cs typeface="Arial" panose="020B0604020202020204" pitchFamily="34" charset="0"/>
              </a:rPr>
              <a:t>b. de infiltratievoorziening geen hinder veroorzaakt, en</a:t>
            </a:r>
          </a:p>
          <a:p>
            <a:pPr lvl="1"/>
            <a:r>
              <a:rPr lang="nl-NL" sz="2400" dirty="0">
                <a:solidFill>
                  <a:schemeClr val="tx1">
                    <a:lumMod val="50000"/>
                    <a:lumOff val="50000"/>
                  </a:schemeClr>
                </a:solidFill>
                <a:latin typeface="Arial" panose="020B0604020202020204" pitchFamily="34" charset="0"/>
                <a:cs typeface="Arial" panose="020B0604020202020204" pitchFamily="34" charset="0"/>
              </a:rPr>
              <a:t>c. nadelige gevolgen voor de volksgezondheid worden voorkomen.</a:t>
            </a:r>
          </a:p>
        </p:txBody>
      </p:sp>
    </p:spTree>
    <p:extLst>
      <p:ext uri="{BB962C8B-B14F-4D97-AF65-F5344CB8AC3E}">
        <p14:creationId xmlns:p14="http://schemas.microsoft.com/office/powerpoint/2010/main" val="2812837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DEBECC-1CEA-FFCE-AFDA-A2BB2071099E}"/>
              </a:ext>
            </a:extLst>
          </p:cNvPr>
          <p:cNvSpPr>
            <a:spLocks noGrp="1"/>
          </p:cNvSpPr>
          <p:nvPr>
            <p:ph type="title"/>
          </p:nvPr>
        </p:nvSpPr>
        <p:spPr>
          <a:xfrm>
            <a:off x="466725" y="390526"/>
            <a:ext cx="10551795" cy="857249"/>
          </a:xfrm>
        </p:spPr>
        <p:txBody>
          <a:bodyPr/>
          <a:lstStyle/>
          <a:p>
            <a:r>
              <a:rPr lang="nl-NL" dirty="0">
                <a:latin typeface="Arial" panose="020B0604020202020204" pitchFamily="34" charset="0"/>
                <a:cs typeface="Arial" panose="020B0604020202020204" pitchFamily="34" charset="0"/>
              </a:rPr>
              <a:t>IBS-6: Verslag Integrale Milieucontrole</a:t>
            </a:r>
            <a:r>
              <a:rPr lang="nl-NL" dirty="0"/>
              <a:t>	</a:t>
            </a:r>
          </a:p>
        </p:txBody>
      </p:sp>
      <p:sp>
        <p:nvSpPr>
          <p:cNvPr id="3" name="Tijdelijke aanduiding voor inhoud 2">
            <a:extLst>
              <a:ext uri="{FF2B5EF4-FFF2-40B4-BE49-F238E27FC236}">
                <a16:creationId xmlns:a16="http://schemas.microsoft.com/office/drawing/2014/main" id="{ED729652-1248-20E5-6CAF-89BFD5C968EE}"/>
              </a:ext>
            </a:extLst>
          </p:cNvPr>
          <p:cNvSpPr>
            <a:spLocks noGrp="1"/>
          </p:cNvSpPr>
          <p:nvPr>
            <p:ph idx="1"/>
          </p:nvPr>
        </p:nvSpPr>
        <p:spPr>
          <a:xfrm>
            <a:off x="466725" y="1247775"/>
            <a:ext cx="11363325" cy="5219700"/>
          </a:xfrm>
        </p:spPr>
        <p:txBody>
          <a:bodyPr>
            <a:normAutofit fontScale="92500" lnSpcReduction="10000"/>
          </a:bodyPr>
          <a:lstStyle/>
          <a:p>
            <a:pPr marL="45720" indent="0">
              <a:buNone/>
            </a:pPr>
            <a:r>
              <a:rPr lang="nl-NL" sz="2600" u="sng" dirty="0">
                <a:solidFill>
                  <a:schemeClr val="tx1">
                    <a:lumMod val="50000"/>
                    <a:lumOff val="50000"/>
                  </a:schemeClr>
                </a:solidFill>
                <a:latin typeface="Arial" panose="020B0604020202020204" pitchFamily="34" charset="0"/>
                <a:cs typeface="Arial" panose="020B0604020202020204" pitchFamily="34" charset="0"/>
              </a:rPr>
              <a:t>OPDRACHTEN (even nalopen)</a:t>
            </a:r>
          </a:p>
          <a:p>
            <a:pPr marL="502920" indent="-457200">
              <a:buFont typeface="+mj-lt"/>
              <a:buAutoNum type="arabicPeriod"/>
            </a:pPr>
            <a:r>
              <a:rPr lang="nl-NL" sz="2600" dirty="0">
                <a:solidFill>
                  <a:schemeClr val="tx1">
                    <a:lumMod val="50000"/>
                    <a:lumOff val="50000"/>
                  </a:schemeClr>
                </a:solidFill>
                <a:latin typeface="Arial" panose="020B0604020202020204" pitchFamily="34" charset="0"/>
                <a:cs typeface="Arial" panose="020B0604020202020204" pitchFamily="34" charset="0"/>
              </a:rPr>
              <a:t>Noodzakelijke “inspectie-“kennis op doen: </a:t>
            </a:r>
            <a:r>
              <a:rPr lang="nl-NL" sz="2600" dirty="0" err="1">
                <a:solidFill>
                  <a:schemeClr val="tx1">
                    <a:lumMod val="50000"/>
                    <a:lumOff val="50000"/>
                  </a:schemeClr>
                </a:solidFill>
                <a:latin typeface="Arial" panose="020B0604020202020204" pitchFamily="34" charset="0"/>
                <a:cs typeface="Arial" panose="020B0604020202020204" pitchFamily="34" charset="0"/>
              </a:rPr>
              <a:t>mindmap</a:t>
            </a:r>
            <a:endParaRPr lang="nl-NL" sz="2600" dirty="0">
              <a:solidFill>
                <a:schemeClr val="tx1">
                  <a:lumMod val="50000"/>
                  <a:lumOff val="50000"/>
                </a:schemeClr>
              </a:solidFill>
              <a:latin typeface="Arial" panose="020B0604020202020204" pitchFamily="34" charset="0"/>
              <a:cs typeface="Arial" panose="020B0604020202020204" pitchFamily="34" charset="0"/>
            </a:endParaRPr>
          </a:p>
          <a:p>
            <a:pPr marL="502920" indent="-457200">
              <a:buFont typeface="+mj-lt"/>
              <a:buAutoNum type="arabicPeriod"/>
            </a:pPr>
            <a:r>
              <a:rPr lang="nl-NL" sz="2600" dirty="0">
                <a:solidFill>
                  <a:schemeClr val="tx1">
                    <a:lumMod val="50000"/>
                    <a:lumOff val="50000"/>
                  </a:schemeClr>
                </a:solidFill>
                <a:latin typeface="Arial" panose="020B0604020202020204" pitchFamily="34" charset="0"/>
                <a:cs typeface="Arial" panose="020B0604020202020204" pitchFamily="34" charset="0"/>
              </a:rPr>
              <a:t>Oefenen met het opzoeken van wet- en regelgeving: toets</a:t>
            </a:r>
          </a:p>
          <a:p>
            <a:pPr marL="502920" indent="-457200">
              <a:buFont typeface="+mj-lt"/>
              <a:buAutoNum type="arabicPeriod"/>
            </a:pPr>
            <a:r>
              <a:rPr lang="nl-NL" sz="2600" dirty="0">
                <a:solidFill>
                  <a:schemeClr val="tx1">
                    <a:lumMod val="50000"/>
                    <a:lumOff val="50000"/>
                  </a:schemeClr>
                </a:solidFill>
                <a:latin typeface="Arial" panose="020B0604020202020204" pitchFamily="34" charset="0"/>
                <a:cs typeface="Arial" panose="020B0604020202020204" pitchFamily="34" charset="0"/>
              </a:rPr>
              <a:t>De houding van de drijver van een inrichting: Filmpje met vragen</a:t>
            </a:r>
          </a:p>
          <a:p>
            <a:pPr marL="502920" indent="-457200">
              <a:buFont typeface="+mj-lt"/>
              <a:buAutoNum type="arabicPeriod"/>
            </a:pPr>
            <a:r>
              <a:rPr lang="nl-NL" sz="2600" dirty="0">
                <a:solidFill>
                  <a:schemeClr val="tx1">
                    <a:lumMod val="50000"/>
                    <a:lumOff val="50000"/>
                  </a:schemeClr>
                </a:solidFill>
                <a:latin typeface="Arial" panose="020B0604020202020204" pitchFamily="34" charset="0"/>
                <a:cs typeface="Arial" panose="020B0604020202020204" pitchFamily="34" charset="0"/>
              </a:rPr>
              <a:t>Ben jij een handhaver? Vacatures en maken profielschets</a:t>
            </a:r>
          </a:p>
          <a:p>
            <a:pPr marL="502920" indent="-457200">
              <a:buFont typeface="+mj-lt"/>
              <a:buAutoNum type="arabicPeriod"/>
            </a:pPr>
            <a:r>
              <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Bedrijfskeuze maken</a:t>
            </a:r>
          </a:p>
          <a:p>
            <a:pPr marL="502920" indent="-457200">
              <a:buFont typeface="+mj-lt"/>
              <a:buAutoNum type="arabicPeriod"/>
            </a:pPr>
            <a:r>
              <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Checklist maken</a:t>
            </a:r>
          </a:p>
          <a:p>
            <a:pPr marL="502920" indent="-457200">
              <a:buFont typeface="+mj-lt"/>
              <a:buAutoNum type="arabicPeriod"/>
            </a:pPr>
            <a:r>
              <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Bedrijfsbezoek</a:t>
            </a:r>
          </a:p>
          <a:p>
            <a:pPr marL="502920" indent="-457200">
              <a:buFont typeface="+mj-lt"/>
              <a:buAutoNum type="arabicPeriod"/>
            </a:pPr>
            <a:r>
              <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De uitvoering: Het inspectierapport</a:t>
            </a:r>
          </a:p>
          <a:p>
            <a:pPr marL="502920" indent="-457200">
              <a:buFont typeface="+mj-lt"/>
              <a:buAutoNum type="arabicPeriod"/>
            </a:pPr>
            <a:r>
              <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Aanschrijving op basis van geconstateerde overtredingen</a:t>
            </a:r>
            <a:r>
              <a:rPr lang="nl-NL" sz="2600" dirty="0">
                <a:solidFill>
                  <a:schemeClr val="tx1">
                    <a:lumMod val="50000"/>
                    <a:lumOff val="50000"/>
                  </a:schemeClr>
                </a:solidFill>
                <a:latin typeface="Arial" panose="020B0604020202020204" pitchFamily="34" charset="0"/>
                <a:cs typeface="Arial" panose="020B0604020202020204" pitchFamily="34" charset="0"/>
              </a:rPr>
              <a:t>	</a:t>
            </a:r>
          </a:p>
          <a:p>
            <a:pPr marL="502920" indent="-457200">
              <a:buFont typeface="+mj-lt"/>
              <a:buAutoNum type="arabicPeriod"/>
            </a:pPr>
            <a:r>
              <a:rPr lang="nl-NL" sz="2600" dirty="0">
                <a:solidFill>
                  <a:schemeClr val="tx1">
                    <a:lumMod val="50000"/>
                    <a:lumOff val="50000"/>
                  </a:schemeClr>
                </a:solidFill>
                <a:latin typeface="Arial" panose="020B0604020202020204" pitchFamily="34" charset="0"/>
                <a:cs typeface="Arial" panose="020B0604020202020204" pitchFamily="34" charset="0"/>
              </a:rPr>
              <a:t>Virtuele rondleiding maken (presentatie op maandag 27 juni)</a:t>
            </a:r>
          </a:p>
          <a:p>
            <a:endParaRPr lang="nl-NL" dirty="0"/>
          </a:p>
        </p:txBody>
      </p:sp>
    </p:spTree>
    <p:extLst>
      <p:ext uri="{BB962C8B-B14F-4D97-AF65-F5344CB8AC3E}">
        <p14:creationId xmlns:p14="http://schemas.microsoft.com/office/powerpoint/2010/main" val="488778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8494AA-7F11-DBD4-38E7-148C447F17D0}"/>
              </a:ext>
            </a:extLst>
          </p:cNvPr>
          <p:cNvSpPr>
            <a:spLocks noGrp="1"/>
          </p:cNvSpPr>
          <p:nvPr>
            <p:ph type="title"/>
          </p:nvPr>
        </p:nvSpPr>
        <p:spPr>
          <a:xfrm>
            <a:off x="200025" y="342900"/>
            <a:ext cx="10818495" cy="704850"/>
          </a:xfrm>
        </p:spPr>
        <p:txBody>
          <a:bodyPr/>
          <a:lstStyle/>
          <a:p>
            <a:r>
              <a:rPr lang="nl-NL" dirty="0"/>
              <a:t>Puntentelling (nog aanpassen)</a:t>
            </a:r>
          </a:p>
        </p:txBody>
      </p:sp>
      <p:graphicFrame>
        <p:nvGraphicFramePr>
          <p:cNvPr id="4" name="Tijdelijke aanduiding voor inhoud 3">
            <a:extLst>
              <a:ext uri="{FF2B5EF4-FFF2-40B4-BE49-F238E27FC236}">
                <a16:creationId xmlns:a16="http://schemas.microsoft.com/office/drawing/2014/main" id="{C8821F10-ACEA-25D2-F672-D7474DD27C09}"/>
              </a:ext>
            </a:extLst>
          </p:cNvPr>
          <p:cNvGraphicFramePr>
            <a:graphicFrameLocks noGrp="1"/>
          </p:cNvGraphicFramePr>
          <p:nvPr>
            <p:ph idx="1"/>
            <p:extLst>
              <p:ext uri="{D42A27DB-BD31-4B8C-83A1-F6EECF244321}">
                <p14:modId xmlns:p14="http://schemas.microsoft.com/office/powerpoint/2010/main" val="2666501372"/>
              </p:ext>
            </p:extLst>
          </p:nvPr>
        </p:nvGraphicFramePr>
        <p:xfrm>
          <a:off x="304800" y="1333500"/>
          <a:ext cx="11490961" cy="4939033"/>
        </p:xfrm>
        <a:graphic>
          <a:graphicData uri="http://schemas.openxmlformats.org/drawingml/2006/table">
            <a:tbl>
              <a:tblPr firstRow="1" firstCol="1" bandRow="1">
                <a:tableStyleId>{5C22544A-7EE6-4342-B048-85BDC9FD1C3A}</a:tableStyleId>
              </a:tblPr>
              <a:tblGrid>
                <a:gridCol w="1067099">
                  <a:extLst>
                    <a:ext uri="{9D8B030D-6E8A-4147-A177-3AD203B41FA5}">
                      <a16:colId xmlns:a16="http://schemas.microsoft.com/office/drawing/2014/main" val="236204639"/>
                    </a:ext>
                  </a:extLst>
                </a:gridCol>
                <a:gridCol w="5393794">
                  <a:extLst>
                    <a:ext uri="{9D8B030D-6E8A-4147-A177-3AD203B41FA5}">
                      <a16:colId xmlns:a16="http://schemas.microsoft.com/office/drawing/2014/main" val="2390491057"/>
                    </a:ext>
                  </a:extLst>
                </a:gridCol>
                <a:gridCol w="3234250">
                  <a:extLst>
                    <a:ext uri="{9D8B030D-6E8A-4147-A177-3AD203B41FA5}">
                      <a16:colId xmlns:a16="http://schemas.microsoft.com/office/drawing/2014/main" val="446554632"/>
                    </a:ext>
                  </a:extLst>
                </a:gridCol>
                <a:gridCol w="1795818">
                  <a:extLst>
                    <a:ext uri="{9D8B030D-6E8A-4147-A177-3AD203B41FA5}">
                      <a16:colId xmlns:a16="http://schemas.microsoft.com/office/drawing/2014/main" val="2771468898"/>
                    </a:ext>
                  </a:extLst>
                </a:gridCol>
              </a:tblGrid>
              <a:tr h="738334">
                <a:tc gridSpan="2">
                  <a:txBody>
                    <a:bodyPr/>
                    <a:lstStyle/>
                    <a:p>
                      <a:r>
                        <a:rPr lang="nl-NL" sz="2400">
                          <a:effectLst/>
                          <a:latin typeface="Arial" panose="020B0604020202020204" pitchFamily="34" charset="0"/>
                          <a:cs typeface="Arial" panose="020B0604020202020204" pitchFamily="34" charset="0"/>
                        </a:rPr>
                        <a:t>Portfolio: Integrale milieucontrole (IMC)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hMerge="1">
                  <a:txBody>
                    <a:bodyPr/>
                    <a:lstStyle/>
                    <a:p>
                      <a:endParaRPr lang="nl-NL"/>
                    </a:p>
                  </a:txBody>
                  <a:tcPr/>
                </a:tc>
                <a:tc>
                  <a:txBody>
                    <a:bodyPr/>
                    <a:lstStyle/>
                    <a:p>
                      <a:r>
                        <a:rPr lang="nl-NL" sz="2400">
                          <a:effectLst/>
                          <a:latin typeface="Arial" panose="020B0604020202020204" pitchFamily="34" charset="0"/>
                          <a:cs typeface="Arial" panose="020B0604020202020204" pitchFamily="34" charset="0"/>
                        </a:rPr>
                        <a:t>Thema / docent</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Punten</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450991373"/>
                  </a:ext>
                </a:extLst>
              </a:tr>
              <a:tr h="509029">
                <a:tc>
                  <a:txBody>
                    <a:bodyPr/>
                    <a:lstStyle/>
                    <a:p>
                      <a:r>
                        <a:rPr lang="nl-NL" sz="2400">
                          <a:effectLst/>
                          <a:latin typeface="Arial" panose="020B0604020202020204" pitchFamily="34" charset="0"/>
                          <a:cs typeface="Arial" panose="020B0604020202020204" pitchFamily="34" charset="0"/>
                        </a:rPr>
                        <a:t>Trede</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Titel / onderwerp</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 </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 </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400296867"/>
                  </a:ext>
                </a:extLst>
              </a:tr>
              <a:tr h="369167">
                <a:tc>
                  <a:txBody>
                    <a:bodyPr/>
                    <a:lstStyle/>
                    <a:p>
                      <a:r>
                        <a:rPr lang="nl-NL" sz="2400">
                          <a:effectLst/>
                          <a:latin typeface="Arial" panose="020B0604020202020204" pitchFamily="34" charset="0"/>
                          <a:cs typeface="Arial" panose="020B0604020202020204" pitchFamily="34" charset="0"/>
                        </a:rPr>
                        <a:t>1</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dirty="0" err="1">
                          <a:effectLst/>
                          <a:latin typeface="Arial" panose="020B0604020202020204" pitchFamily="34" charset="0"/>
                          <a:cs typeface="Arial" panose="020B0604020202020204" pitchFamily="34" charset="0"/>
                        </a:rPr>
                        <a:t>Mindmap</a:t>
                      </a:r>
                      <a:endParaRPr lang="nl-NL"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74351419"/>
                  </a:ext>
                </a:extLst>
              </a:tr>
              <a:tr h="369167">
                <a:tc>
                  <a:txBody>
                    <a:bodyPr/>
                    <a:lstStyle/>
                    <a:p>
                      <a:r>
                        <a:rPr lang="nl-NL" sz="2400">
                          <a:effectLst/>
                          <a:latin typeface="Arial" panose="020B0604020202020204" pitchFamily="34" charset="0"/>
                          <a:cs typeface="Arial" panose="020B0604020202020204" pitchFamily="34" charset="0"/>
                        </a:rPr>
                        <a:t>2</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Oefentoets</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41069638"/>
                  </a:ext>
                </a:extLst>
              </a:tr>
              <a:tr h="369167">
                <a:tc>
                  <a:txBody>
                    <a:bodyPr/>
                    <a:lstStyle/>
                    <a:p>
                      <a:r>
                        <a:rPr lang="nl-NL" sz="2400">
                          <a:effectLst/>
                          <a:latin typeface="Arial" panose="020B0604020202020204" pitchFamily="34" charset="0"/>
                          <a:cs typeface="Arial" panose="020B0604020202020204" pitchFamily="34" charset="0"/>
                        </a:rPr>
                        <a:t>3</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de-DE" sz="2400">
                          <a:effectLst/>
                          <a:latin typeface="Arial" panose="020B0604020202020204" pitchFamily="34" charset="0"/>
                          <a:cs typeface="Arial" panose="020B0604020202020204" pitchFamily="34" charset="0"/>
                        </a:rPr>
                        <a:t>Drijver van een inrichting</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79783358"/>
                  </a:ext>
                </a:extLst>
              </a:tr>
              <a:tr h="369167">
                <a:tc>
                  <a:txBody>
                    <a:bodyPr/>
                    <a:lstStyle/>
                    <a:p>
                      <a:r>
                        <a:rPr lang="nl-NL" sz="2400">
                          <a:effectLst/>
                          <a:latin typeface="Arial" panose="020B0604020202020204" pitchFamily="34" charset="0"/>
                          <a:cs typeface="Arial" panose="020B0604020202020204" pitchFamily="34" charset="0"/>
                        </a:rPr>
                        <a:t>4</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Ben jij een handhaver</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65893822"/>
                  </a:ext>
                </a:extLst>
              </a:tr>
              <a:tr h="369167">
                <a:tc>
                  <a:txBody>
                    <a:bodyPr/>
                    <a:lstStyle/>
                    <a:p>
                      <a:r>
                        <a:rPr lang="nl-NL" sz="2400">
                          <a:effectLst/>
                          <a:latin typeface="Arial" panose="020B0604020202020204" pitchFamily="34" charset="0"/>
                          <a:cs typeface="Arial" panose="020B0604020202020204" pitchFamily="34" charset="0"/>
                        </a:rPr>
                        <a:t>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Bedrijfskeuze (profielschets)</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10</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825565128"/>
                  </a:ext>
                </a:extLst>
              </a:tr>
              <a:tr h="369167">
                <a:tc>
                  <a:txBody>
                    <a:bodyPr/>
                    <a:lstStyle/>
                    <a:p>
                      <a:r>
                        <a:rPr lang="nl-NL" sz="2400">
                          <a:effectLst/>
                          <a:latin typeface="Arial" panose="020B0604020202020204" pitchFamily="34" charset="0"/>
                          <a:cs typeface="Arial" panose="020B0604020202020204" pitchFamily="34" charset="0"/>
                        </a:rPr>
                        <a:t>6</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Checklist</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20</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30917794"/>
                  </a:ext>
                </a:extLst>
              </a:tr>
              <a:tr h="369167">
                <a:tc>
                  <a:txBody>
                    <a:bodyPr/>
                    <a:lstStyle/>
                    <a:p>
                      <a:r>
                        <a:rPr lang="nl-NL" sz="2400">
                          <a:effectLst/>
                          <a:latin typeface="Arial" panose="020B0604020202020204" pitchFamily="34" charset="0"/>
                          <a:cs typeface="Arial" panose="020B0604020202020204" pitchFamily="34" charset="0"/>
                        </a:rPr>
                        <a:t>7</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Inspectierapport</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dirty="0">
                          <a:effectLst/>
                          <a:latin typeface="Arial" panose="020B0604020202020204" pitchFamily="34" charset="0"/>
                          <a:cs typeface="Arial" panose="020B0604020202020204" pitchFamily="34" charset="0"/>
                        </a:rPr>
                        <a:t>IMC</a:t>
                      </a:r>
                      <a:endParaRPr lang="nl-NL"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25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56507955"/>
                  </a:ext>
                </a:extLst>
              </a:tr>
              <a:tr h="369167">
                <a:tc>
                  <a:txBody>
                    <a:bodyPr/>
                    <a:lstStyle/>
                    <a:p>
                      <a:r>
                        <a:rPr lang="nl-NL" sz="2400">
                          <a:effectLst/>
                          <a:latin typeface="Arial" panose="020B0604020202020204" pitchFamily="34" charset="0"/>
                          <a:cs typeface="Arial" panose="020B0604020202020204" pitchFamily="34" charset="0"/>
                        </a:rPr>
                        <a:t>8</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Aanschrijving</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5</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26816377"/>
                  </a:ext>
                </a:extLst>
              </a:tr>
              <a:tr h="369167">
                <a:tc>
                  <a:txBody>
                    <a:bodyPr/>
                    <a:lstStyle/>
                    <a:p>
                      <a:r>
                        <a:rPr lang="nl-NL" sz="2400">
                          <a:effectLst/>
                          <a:latin typeface="Arial" panose="020B0604020202020204" pitchFamily="34" charset="0"/>
                          <a:cs typeface="Arial" panose="020B0604020202020204" pitchFamily="34" charset="0"/>
                        </a:rPr>
                        <a:t>9</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dirty="0">
                          <a:effectLst/>
                          <a:latin typeface="Arial" panose="020B0604020202020204" pitchFamily="34" charset="0"/>
                          <a:cs typeface="Arial" panose="020B0604020202020204" pitchFamily="34" charset="0"/>
                        </a:rPr>
                        <a:t>Virtuele rondleiding (mondeling)</a:t>
                      </a:r>
                      <a:endParaRPr lang="nl-NL"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IMC</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20</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933734251"/>
                  </a:ext>
                </a:extLst>
              </a:tr>
              <a:tr h="369167">
                <a:tc>
                  <a:txBody>
                    <a:bodyPr/>
                    <a:lstStyle/>
                    <a:p>
                      <a:r>
                        <a:rPr lang="nl-NL" sz="2400">
                          <a:effectLst/>
                          <a:latin typeface="Arial" panose="020B0604020202020204" pitchFamily="34" charset="0"/>
                          <a:cs typeface="Arial" panose="020B0604020202020204" pitchFamily="34" charset="0"/>
                        </a:rPr>
                        <a:t> </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TOTAAL</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a:effectLst/>
                          <a:latin typeface="Arial" panose="020B0604020202020204" pitchFamily="34" charset="0"/>
                          <a:cs typeface="Arial" panose="020B0604020202020204" pitchFamily="34" charset="0"/>
                        </a:rPr>
                        <a:t> </a:t>
                      </a:r>
                      <a:endParaRPr lang="nl-NL" sz="24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r>
                        <a:rPr lang="nl-NL" sz="2400" dirty="0">
                          <a:effectLst/>
                          <a:latin typeface="Arial" panose="020B0604020202020204" pitchFamily="34" charset="0"/>
                          <a:cs typeface="Arial" panose="020B0604020202020204" pitchFamily="34" charset="0"/>
                        </a:rPr>
                        <a:t>100</a:t>
                      </a:r>
                      <a:endParaRPr lang="nl-NL"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90625512"/>
                  </a:ext>
                </a:extLst>
              </a:tr>
            </a:tbl>
          </a:graphicData>
        </a:graphic>
      </p:graphicFrame>
    </p:spTree>
    <p:extLst>
      <p:ext uri="{BB962C8B-B14F-4D97-AF65-F5344CB8AC3E}">
        <p14:creationId xmlns:p14="http://schemas.microsoft.com/office/powerpoint/2010/main" val="32328082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DEBECC-1CEA-FFCE-AFDA-A2BB2071099E}"/>
              </a:ext>
            </a:extLst>
          </p:cNvPr>
          <p:cNvSpPr>
            <a:spLocks noGrp="1"/>
          </p:cNvSpPr>
          <p:nvPr>
            <p:ph type="title"/>
          </p:nvPr>
        </p:nvSpPr>
        <p:spPr>
          <a:xfrm>
            <a:off x="514350" y="390526"/>
            <a:ext cx="8848725" cy="857249"/>
          </a:xfrm>
        </p:spPr>
        <p:txBody>
          <a:bodyPr/>
          <a:lstStyle/>
          <a:p>
            <a:r>
              <a:rPr lang="nl-NL" b="1" dirty="0"/>
              <a:t>Verslag Integrale Milieucontrole	</a:t>
            </a:r>
          </a:p>
        </p:txBody>
      </p:sp>
      <p:sp>
        <p:nvSpPr>
          <p:cNvPr id="3" name="Tijdelijke aanduiding voor inhoud 2">
            <a:extLst>
              <a:ext uri="{FF2B5EF4-FFF2-40B4-BE49-F238E27FC236}">
                <a16:creationId xmlns:a16="http://schemas.microsoft.com/office/drawing/2014/main" id="{ED729652-1248-20E5-6CAF-89BFD5C968EE}"/>
              </a:ext>
            </a:extLst>
          </p:cNvPr>
          <p:cNvSpPr>
            <a:spLocks noGrp="1"/>
          </p:cNvSpPr>
          <p:nvPr>
            <p:ph idx="1"/>
          </p:nvPr>
        </p:nvSpPr>
        <p:spPr>
          <a:xfrm>
            <a:off x="414337" y="1247775"/>
            <a:ext cx="11363325" cy="5372101"/>
          </a:xfrm>
        </p:spPr>
        <p:txBody>
          <a:bodyPr>
            <a:normAutofit/>
          </a:bodyPr>
          <a:lstStyle/>
          <a:p>
            <a:pPr marL="45720" indent="0">
              <a:buNone/>
            </a:pPr>
            <a:r>
              <a:rPr lang="nl-NL" sz="2400" dirty="0">
                <a:solidFill>
                  <a:schemeClr val="tx1">
                    <a:lumMod val="50000"/>
                    <a:lumOff val="50000"/>
                  </a:schemeClr>
                </a:solidFill>
                <a:effectLst/>
                <a:latin typeface="Arial" panose="020B0604020202020204" pitchFamily="34" charset="0"/>
                <a:ea typeface="Calibri" panose="020F0502020204030204" pitchFamily="34" charset="0"/>
              </a:rPr>
              <a:t>Opdracht 1: Maken </a:t>
            </a:r>
            <a:r>
              <a:rPr lang="nl-NL" sz="2400" dirty="0" err="1">
                <a:solidFill>
                  <a:schemeClr val="tx1">
                    <a:lumMod val="50000"/>
                    <a:lumOff val="50000"/>
                  </a:schemeClr>
                </a:solidFill>
                <a:effectLst/>
                <a:latin typeface="Arial" panose="020B0604020202020204" pitchFamily="34" charset="0"/>
                <a:ea typeface="Calibri" panose="020F0502020204030204" pitchFamily="34" charset="0"/>
              </a:rPr>
              <a:t>mindmap</a:t>
            </a:r>
            <a:r>
              <a:rPr lang="nl-NL" sz="2400" dirty="0">
                <a:solidFill>
                  <a:schemeClr val="tx1">
                    <a:lumMod val="50000"/>
                    <a:lumOff val="50000"/>
                  </a:schemeClr>
                </a:solidFill>
                <a:effectLst/>
                <a:latin typeface="Arial" panose="020B0604020202020204" pitchFamily="34" charset="0"/>
                <a:ea typeface="Calibri" panose="020F0502020204030204" pitchFamily="34" charset="0"/>
              </a:rPr>
              <a:t> (= eindproduct - later aanvullen)</a:t>
            </a:r>
          </a:p>
          <a:p>
            <a:pPr marL="45720" indent="0">
              <a:buNone/>
            </a:pPr>
            <a:r>
              <a:rPr lang="nl-NL" sz="2400" dirty="0">
                <a:solidFill>
                  <a:schemeClr val="tx1">
                    <a:lumMod val="50000"/>
                    <a:lumOff val="50000"/>
                  </a:schemeClr>
                </a:solidFill>
                <a:effectLst/>
                <a:latin typeface="Arial" panose="020B0604020202020204" pitchFamily="34" charset="0"/>
                <a:ea typeface="Calibri" panose="020F0502020204030204" pitchFamily="34" charset="0"/>
              </a:rPr>
              <a:t>)</a:t>
            </a:r>
            <a:endParaRPr lang="nl-NL" sz="2400" dirty="0">
              <a:solidFill>
                <a:schemeClr val="tx1">
                  <a:lumMod val="50000"/>
                  <a:lumOff val="50000"/>
                </a:schemeClr>
              </a:solidFill>
            </a:endParaRPr>
          </a:p>
        </p:txBody>
      </p:sp>
      <p:pic>
        <p:nvPicPr>
          <p:cNvPr id="4" name="Afbeelding 3">
            <a:extLst>
              <a:ext uri="{FF2B5EF4-FFF2-40B4-BE49-F238E27FC236}">
                <a16:creationId xmlns:a16="http://schemas.microsoft.com/office/drawing/2014/main" id="{FA3DBABE-84E7-C235-AACA-7F1101494000}"/>
              </a:ext>
            </a:extLst>
          </p:cNvPr>
          <p:cNvPicPr>
            <a:picLocks noChangeAspect="1"/>
          </p:cNvPicPr>
          <p:nvPr/>
        </p:nvPicPr>
        <p:blipFill>
          <a:blip r:embed="rId2"/>
          <a:stretch>
            <a:fillRect/>
          </a:stretch>
        </p:blipFill>
        <p:spPr>
          <a:xfrm>
            <a:off x="295275" y="1692258"/>
            <a:ext cx="11482387" cy="4775216"/>
          </a:xfrm>
          <a:prstGeom prst="rect">
            <a:avLst/>
          </a:prstGeom>
        </p:spPr>
      </p:pic>
    </p:spTree>
    <p:extLst>
      <p:ext uri="{BB962C8B-B14F-4D97-AF65-F5344CB8AC3E}">
        <p14:creationId xmlns:p14="http://schemas.microsoft.com/office/powerpoint/2010/main" val="42204555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el 1"/>
          <p:cNvSpPr>
            <a:spLocks noGrp="1"/>
          </p:cNvSpPr>
          <p:nvPr>
            <p:ph type="title"/>
          </p:nvPr>
        </p:nvSpPr>
        <p:spPr>
          <a:xfrm>
            <a:off x="342900" y="188914"/>
            <a:ext cx="11391899" cy="758825"/>
          </a:xfrm>
        </p:spPr>
        <p:txBody>
          <a:bodyPr/>
          <a:lstStyle/>
          <a:p>
            <a:pPr eaLnBrk="1" hangingPunct="1"/>
            <a:r>
              <a:rPr lang="en-US" altLang="nl-NL" dirty="0" err="1">
                <a:solidFill>
                  <a:srgbClr val="7B9899"/>
                </a:solidFill>
              </a:rPr>
              <a:t>Proces</a:t>
            </a:r>
            <a:r>
              <a:rPr lang="en-US" altLang="nl-NL" dirty="0">
                <a:solidFill>
                  <a:srgbClr val="7B9899"/>
                </a:solidFill>
              </a:rPr>
              <a:t> </a:t>
            </a:r>
            <a:r>
              <a:rPr lang="en-US" altLang="nl-NL" dirty="0" err="1">
                <a:solidFill>
                  <a:srgbClr val="7B9899"/>
                </a:solidFill>
              </a:rPr>
              <a:t>Integrale</a:t>
            </a:r>
            <a:r>
              <a:rPr lang="en-US" altLang="nl-NL" dirty="0">
                <a:solidFill>
                  <a:srgbClr val="7B9899"/>
                </a:solidFill>
              </a:rPr>
              <a:t> </a:t>
            </a:r>
            <a:r>
              <a:rPr lang="en-US" altLang="nl-NL" dirty="0" err="1">
                <a:solidFill>
                  <a:srgbClr val="7B9899"/>
                </a:solidFill>
              </a:rPr>
              <a:t>Milieucontrole</a:t>
            </a:r>
            <a:endParaRPr lang="nl-NL" altLang="nl-NL" dirty="0">
              <a:solidFill>
                <a:srgbClr val="7B9899"/>
              </a:solidFill>
            </a:endParaRPr>
          </a:p>
        </p:txBody>
      </p:sp>
      <p:sp>
        <p:nvSpPr>
          <p:cNvPr id="21507" name="Tekstvak 3"/>
          <p:cNvSpPr txBox="1">
            <a:spLocks noChangeArrowheads="1"/>
          </p:cNvSpPr>
          <p:nvPr/>
        </p:nvSpPr>
        <p:spPr bwMode="auto">
          <a:xfrm>
            <a:off x="4183064" y="1557339"/>
            <a:ext cx="4441825"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sz="2400" b="1" dirty="0" err="1"/>
              <a:t>Mondelinge</a:t>
            </a:r>
            <a:r>
              <a:rPr lang="en-US" altLang="nl-NL" sz="2400" b="1" dirty="0"/>
              <a:t> </a:t>
            </a:r>
            <a:r>
              <a:rPr lang="en-US" altLang="nl-NL" sz="2400" b="1" dirty="0" err="1"/>
              <a:t>waarschuwing</a:t>
            </a:r>
            <a:endParaRPr lang="nl-NL" altLang="nl-NL" sz="2400" b="1" dirty="0"/>
          </a:p>
        </p:txBody>
      </p:sp>
      <p:sp>
        <p:nvSpPr>
          <p:cNvPr id="21508" name="Tekstvak 4"/>
          <p:cNvSpPr txBox="1">
            <a:spLocks noChangeArrowheads="1"/>
          </p:cNvSpPr>
          <p:nvPr/>
        </p:nvSpPr>
        <p:spPr bwMode="auto">
          <a:xfrm>
            <a:off x="4714876" y="2117726"/>
            <a:ext cx="3325813"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dirty="0" err="1"/>
              <a:t>Ambtelijke</a:t>
            </a:r>
            <a:r>
              <a:rPr lang="en-US" altLang="nl-NL" dirty="0"/>
              <a:t> </a:t>
            </a:r>
            <a:r>
              <a:rPr lang="en-US" altLang="nl-NL" dirty="0" err="1"/>
              <a:t>aanmaning</a:t>
            </a:r>
            <a:endParaRPr lang="en-US" altLang="nl-NL" dirty="0"/>
          </a:p>
          <a:p>
            <a:pPr algn="ctr" eaLnBrk="1" hangingPunct="1"/>
            <a:r>
              <a:rPr lang="en-US" altLang="nl-NL" dirty="0"/>
              <a:t>(</a:t>
            </a:r>
            <a:r>
              <a:rPr lang="en-US" altLang="nl-NL" dirty="0" err="1"/>
              <a:t>ambtelijke</a:t>
            </a:r>
            <a:r>
              <a:rPr lang="en-US" altLang="nl-NL" dirty="0"/>
              <a:t> </a:t>
            </a:r>
            <a:r>
              <a:rPr lang="en-US" altLang="nl-NL" dirty="0" err="1"/>
              <a:t>vooraanschrijving</a:t>
            </a:r>
            <a:r>
              <a:rPr lang="en-US" altLang="nl-NL" dirty="0"/>
              <a:t>)</a:t>
            </a:r>
            <a:endParaRPr lang="nl-NL" altLang="nl-NL" dirty="0"/>
          </a:p>
        </p:txBody>
      </p:sp>
      <p:sp>
        <p:nvSpPr>
          <p:cNvPr id="21509" name="Tekstvak 5"/>
          <p:cNvSpPr txBox="1">
            <a:spLocks noChangeArrowheads="1"/>
          </p:cNvSpPr>
          <p:nvPr/>
        </p:nvSpPr>
        <p:spPr bwMode="auto">
          <a:xfrm>
            <a:off x="4678364" y="3563939"/>
            <a:ext cx="3398837"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Bestuurlijke voorwaarschuwing</a:t>
            </a:r>
            <a:endParaRPr lang="nl-NL" altLang="nl-NL"/>
          </a:p>
        </p:txBody>
      </p:sp>
      <p:sp>
        <p:nvSpPr>
          <p:cNvPr id="21510" name="Tekstvak 6"/>
          <p:cNvSpPr txBox="1">
            <a:spLocks noChangeArrowheads="1"/>
          </p:cNvSpPr>
          <p:nvPr/>
        </p:nvSpPr>
        <p:spPr bwMode="auto">
          <a:xfrm>
            <a:off x="2281238" y="5027613"/>
            <a:ext cx="175895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Bestuursdwang</a:t>
            </a:r>
          </a:p>
          <a:p>
            <a:pPr algn="ctr" eaLnBrk="1" hangingPunct="1"/>
            <a:r>
              <a:rPr lang="en-US" altLang="nl-NL"/>
              <a:t>beschikking</a:t>
            </a:r>
            <a:endParaRPr lang="nl-NL" altLang="nl-NL"/>
          </a:p>
        </p:txBody>
      </p:sp>
      <p:sp>
        <p:nvSpPr>
          <p:cNvPr id="21511" name="Tekstvak 7"/>
          <p:cNvSpPr txBox="1">
            <a:spLocks noChangeArrowheads="1"/>
          </p:cNvSpPr>
          <p:nvPr/>
        </p:nvSpPr>
        <p:spPr bwMode="auto">
          <a:xfrm>
            <a:off x="5468939" y="2979738"/>
            <a:ext cx="18176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1ste hercontrole</a:t>
            </a:r>
            <a:endParaRPr lang="nl-NL" altLang="nl-NL"/>
          </a:p>
        </p:txBody>
      </p:sp>
      <p:sp>
        <p:nvSpPr>
          <p:cNvPr id="21512" name="Tekstvak 8"/>
          <p:cNvSpPr txBox="1">
            <a:spLocks noChangeArrowheads="1"/>
          </p:cNvSpPr>
          <p:nvPr/>
        </p:nvSpPr>
        <p:spPr bwMode="auto">
          <a:xfrm>
            <a:off x="5478464" y="4149725"/>
            <a:ext cx="179863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2de hercontrole</a:t>
            </a:r>
            <a:endParaRPr lang="nl-NL" altLang="nl-NL"/>
          </a:p>
        </p:txBody>
      </p:sp>
      <p:sp>
        <p:nvSpPr>
          <p:cNvPr id="21513" name="Tekstvak 9"/>
          <p:cNvSpPr txBox="1">
            <a:spLocks noChangeArrowheads="1"/>
          </p:cNvSpPr>
          <p:nvPr/>
        </p:nvSpPr>
        <p:spPr bwMode="auto">
          <a:xfrm>
            <a:off x="4002088" y="5589588"/>
            <a:ext cx="1327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Dwangsom</a:t>
            </a:r>
            <a:endParaRPr lang="nl-NL" altLang="nl-NL"/>
          </a:p>
        </p:txBody>
      </p:sp>
      <p:sp>
        <p:nvSpPr>
          <p:cNvPr id="21514" name="Tekstvak 10"/>
          <p:cNvSpPr txBox="1">
            <a:spLocks noChangeArrowheads="1"/>
          </p:cNvSpPr>
          <p:nvPr/>
        </p:nvSpPr>
        <p:spPr bwMode="auto">
          <a:xfrm>
            <a:off x="6065839" y="5861050"/>
            <a:ext cx="24145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Intrekken vergunning</a:t>
            </a:r>
            <a:endParaRPr lang="nl-NL" altLang="nl-NL"/>
          </a:p>
        </p:txBody>
      </p:sp>
      <p:sp>
        <p:nvSpPr>
          <p:cNvPr id="21515" name="Tekstvak 11"/>
          <p:cNvSpPr txBox="1">
            <a:spLocks noChangeArrowheads="1"/>
          </p:cNvSpPr>
          <p:nvPr/>
        </p:nvSpPr>
        <p:spPr bwMode="auto">
          <a:xfrm>
            <a:off x="8040689" y="4587875"/>
            <a:ext cx="203993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Georgia" panose="02040502050405020303" pitchFamily="18" charset="0"/>
                <a:cs typeface="Arial" panose="020B0604020202020204" pitchFamily="34" charset="0"/>
              </a:defRPr>
            </a:lvl1pPr>
            <a:lvl2pPr marL="742950" indent="-285750" eaLnBrk="0" hangingPunct="0">
              <a:defRPr>
                <a:solidFill>
                  <a:schemeClr val="tx1"/>
                </a:solidFill>
                <a:latin typeface="Georgia" panose="02040502050405020303" pitchFamily="18" charset="0"/>
                <a:cs typeface="Arial" panose="020B0604020202020204" pitchFamily="34" charset="0"/>
              </a:defRPr>
            </a:lvl2pPr>
            <a:lvl3pPr marL="1143000" indent="-228600" eaLnBrk="0" hangingPunct="0">
              <a:defRPr>
                <a:solidFill>
                  <a:schemeClr val="tx1"/>
                </a:solidFill>
                <a:latin typeface="Georgia" panose="02040502050405020303" pitchFamily="18" charset="0"/>
                <a:cs typeface="Arial" panose="020B0604020202020204" pitchFamily="34" charset="0"/>
              </a:defRPr>
            </a:lvl3pPr>
            <a:lvl4pPr marL="1600200" indent="-228600" eaLnBrk="0" hangingPunct="0">
              <a:defRPr>
                <a:solidFill>
                  <a:schemeClr val="tx1"/>
                </a:solidFill>
                <a:latin typeface="Georgia" panose="02040502050405020303" pitchFamily="18" charset="0"/>
                <a:cs typeface="Arial" panose="020B0604020202020204" pitchFamily="34" charset="0"/>
              </a:defRPr>
            </a:lvl4pPr>
            <a:lvl5pPr marL="2057400" indent="-228600" eaLnBrk="0" hangingPunct="0">
              <a:defRPr>
                <a:solidFill>
                  <a:schemeClr val="tx1"/>
                </a:solidFill>
                <a:latin typeface="Georgia" panose="02040502050405020303" pitchFamily="18"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Georgia" panose="02040502050405020303" pitchFamily="18" charset="0"/>
                <a:cs typeface="Arial" panose="020B0604020202020204" pitchFamily="34" charset="0"/>
              </a:defRPr>
            </a:lvl9pPr>
          </a:lstStyle>
          <a:p>
            <a:pPr algn="ctr" eaLnBrk="1" hangingPunct="1"/>
            <a:r>
              <a:rPr lang="en-US" altLang="nl-NL"/>
              <a:t>Bestuurlijke boete</a:t>
            </a:r>
            <a:endParaRPr lang="nl-NL" altLang="nl-NL"/>
          </a:p>
        </p:txBody>
      </p:sp>
      <p:cxnSp>
        <p:nvCxnSpPr>
          <p:cNvPr id="13" name="Gebogen verbindingslijn 12"/>
          <p:cNvCxnSpPr>
            <a:stCxn id="21512" idx="2"/>
            <a:endCxn id="21510" idx="0"/>
          </p:cNvCxnSpPr>
          <p:nvPr/>
        </p:nvCxnSpPr>
        <p:spPr>
          <a:xfrm rot="5400000">
            <a:off x="4514057" y="3164682"/>
            <a:ext cx="509588" cy="321627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Gebogen verbindingslijn 13"/>
          <p:cNvCxnSpPr/>
          <p:nvPr/>
        </p:nvCxnSpPr>
        <p:spPr>
          <a:xfrm>
            <a:off x="4113213" y="5141914"/>
            <a:ext cx="552450" cy="415925"/>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Gebogen verbindingslijn 14"/>
          <p:cNvCxnSpPr>
            <a:stCxn id="21513" idx="3"/>
          </p:cNvCxnSpPr>
          <p:nvPr/>
        </p:nvCxnSpPr>
        <p:spPr>
          <a:xfrm>
            <a:off x="5329238" y="5773738"/>
            <a:ext cx="736600" cy="27305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Gebogen verbindingslijn 15"/>
          <p:cNvCxnSpPr>
            <a:stCxn id="21512" idx="2"/>
            <a:endCxn id="21515" idx="1"/>
          </p:cNvCxnSpPr>
          <p:nvPr/>
        </p:nvCxnSpPr>
        <p:spPr>
          <a:xfrm rot="16200000" flipH="1">
            <a:off x="7081838" y="3813175"/>
            <a:ext cx="254000" cy="16637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Gebogen verbindingslijn 16"/>
          <p:cNvCxnSpPr>
            <a:stCxn id="21507" idx="2"/>
          </p:cNvCxnSpPr>
          <p:nvPr/>
        </p:nvCxnSpPr>
        <p:spPr>
          <a:xfrm rot="16200000" flipH="1">
            <a:off x="6326982" y="2094707"/>
            <a:ext cx="180975" cy="26988"/>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Gebogen verbindingslijn 17"/>
          <p:cNvCxnSpPr/>
          <p:nvPr/>
        </p:nvCxnSpPr>
        <p:spPr>
          <a:xfrm rot="16200000" flipH="1">
            <a:off x="6262688" y="2871788"/>
            <a:ext cx="228600" cy="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Gebogen verbindingslijn 18"/>
          <p:cNvCxnSpPr/>
          <p:nvPr/>
        </p:nvCxnSpPr>
        <p:spPr>
          <a:xfrm rot="5400000">
            <a:off x="6263482" y="3456782"/>
            <a:ext cx="227013" cy="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Gebogen verbindingslijn 19"/>
          <p:cNvCxnSpPr/>
          <p:nvPr/>
        </p:nvCxnSpPr>
        <p:spPr>
          <a:xfrm rot="16200000" flipH="1">
            <a:off x="6263482" y="4040982"/>
            <a:ext cx="227013" cy="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pic>
        <p:nvPicPr>
          <p:cNvPr id="21524" name="Picture 2" descr="http://t0.gstatic.com/images?q=tbn:ANd9GcTTlDuT1dUvw4pNpkxDtoH1arN5Y6WHg6Hq-eVQVWI8HzLmqaeo">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74826" y="2198689"/>
            <a:ext cx="1616075" cy="1958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84592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304800" y="409576"/>
            <a:ext cx="10713720" cy="723899"/>
          </a:xfrm>
        </p:spPr>
        <p:txBody>
          <a:bodyPr>
            <a:normAutofit/>
          </a:bodyPr>
          <a:lstStyle/>
          <a:p>
            <a:r>
              <a:rPr lang="nl-NL" b="1" dirty="0">
                <a:latin typeface="Arial" panose="020B0604020202020204" pitchFamily="34" charset="0"/>
                <a:cs typeface="Arial" panose="020B0604020202020204" pitchFamily="34" charset="0"/>
              </a:rPr>
              <a:t>Opdracht: </a:t>
            </a:r>
            <a:r>
              <a:rPr lang="nl-NL" sz="3100" b="1" dirty="0">
                <a:latin typeface="Arial" panose="020B0604020202020204" pitchFamily="34" charset="0"/>
                <a:cs typeface="Arial" panose="020B0604020202020204" pitchFamily="34" charset="0"/>
              </a:rPr>
              <a:t>Einde les kort resultaten presenteren </a:t>
            </a:r>
            <a:endParaRPr lang="nl-NL" b="1" dirty="0">
              <a:latin typeface="Arial" panose="020B0604020202020204" pitchFamily="34" charset="0"/>
              <a:cs typeface="Arial" panose="020B0604020202020204" pitchFamily="34" charset="0"/>
            </a:endParaRP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428750"/>
            <a:ext cx="11582400" cy="5181602"/>
          </a:xfrm>
        </p:spPr>
        <p:txBody>
          <a:bodyPr>
            <a:normAutofit/>
          </a:bodyPr>
          <a:lstStyle/>
          <a:p>
            <a:pPr marL="45720" indent="0">
              <a:buNone/>
            </a:pPr>
            <a:r>
              <a:rPr lang="nl-NL" sz="2400" b="1" dirty="0">
                <a:solidFill>
                  <a:schemeClr val="tx1">
                    <a:lumMod val="50000"/>
                    <a:lumOff val="50000"/>
                  </a:schemeClr>
                </a:solidFill>
                <a:latin typeface="Arial" panose="020B0604020202020204" pitchFamily="34" charset="0"/>
                <a:cs typeface="Arial" panose="020B0604020202020204" pitchFamily="34" charset="0"/>
              </a:rPr>
              <a:t>Toepassen: </a:t>
            </a:r>
            <a:r>
              <a:rPr lang="nl-NL" sz="2400" b="1" dirty="0" err="1">
                <a:solidFill>
                  <a:schemeClr val="tx1">
                    <a:lumMod val="50000"/>
                    <a:lumOff val="50000"/>
                  </a:schemeClr>
                </a:solidFill>
                <a:latin typeface="Arial" panose="020B0604020202020204" pitchFamily="34" charset="0"/>
                <a:cs typeface="Arial" panose="020B0604020202020204" pitchFamily="34" charset="0"/>
              </a:rPr>
              <a:t>Wm</a:t>
            </a:r>
            <a:r>
              <a:rPr lang="nl-NL" sz="2400" b="1" dirty="0">
                <a:solidFill>
                  <a:schemeClr val="tx1">
                    <a:lumMod val="50000"/>
                    <a:lumOff val="50000"/>
                  </a:schemeClr>
                </a:solidFill>
                <a:latin typeface="Arial" panose="020B0604020202020204" pitchFamily="34" charset="0"/>
                <a:cs typeface="Arial" panose="020B0604020202020204" pitchFamily="34" charset="0"/>
              </a:rPr>
              <a:t>/BARIM/RARIM </a:t>
            </a:r>
            <a:r>
              <a:rPr lang="nl-NL" sz="2400" dirty="0">
                <a:solidFill>
                  <a:schemeClr val="tx1">
                    <a:lumMod val="50000"/>
                    <a:lumOff val="50000"/>
                  </a:schemeClr>
                </a:solidFill>
                <a:latin typeface="Arial" panose="020B0604020202020204" pitchFamily="34" charset="0"/>
                <a:cs typeface="Arial" panose="020B0604020202020204" pitchFamily="34" charset="0"/>
              </a:rPr>
              <a:t>(milieuwetten) &amp; </a:t>
            </a:r>
            <a:r>
              <a:rPr lang="nl-NL" sz="2400" b="1" dirty="0">
                <a:solidFill>
                  <a:schemeClr val="tx1">
                    <a:lumMod val="50000"/>
                    <a:lumOff val="50000"/>
                  </a:schemeClr>
                </a:solidFill>
                <a:latin typeface="Arial" panose="020B0604020202020204" pitchFamily="34" charset="0"/>
                <a:cs typeface="Arial" panose="020B0604020202020204" pitchFamily="34" charset="0"/>
              </a:rPr>
              <a:t>WABO/BOR </a:t>
            </a:r>
            <a:r>
              <a:rPr lang="nl-NL" sz="2400" dirty="0">
                <a:solidFill>
                  <a:schemeClr val="tx1">
                    <a:lumMod val="50000"/>
                    <a:lumOff val="50000"/>
                  </a:schemeClr>
                </a:solidFill>
                <a:latin typeface="Arial" panose="020B0604020202020204" pitchFamily="34" charset="0"/>
                <a:cs typeface="Arial" panose="020B0604020202020204" pitchFamily="34" charset="0"/>
              </a:rPr>
              <a:t>(omgevingswetten)</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Is het een inrichting volgens </a:t>
            </a:r>
            <a:r>
              <a:rPr lang="nl-NL" sz="2400" dirty="0" err="1">
                <a:solidFill>
                  <a:schemeClr val="tx1">
                    <a:lumMod val="50000"/>
                    <a:lumOff val="50000"/>
                  </a:schemeClr>
                </a:solidFill>
                <a:latin typeface="Arial" panose="020B0604020202020204" pitchFamily="34" charset="0"/>
                <a:cs typeface="Arial" panose="020B0604020202020204" pitchFamily="34" charset="0"/>
              </a:rPr>
              <a:t>Wm</a:t>
            </a:r>
            <a:r>
              <a:rPr lang="nl-NL" sz="2400" dirty="0">
                <a:solidFill>
                  <a:schemeClr val="tx1">
                    <a:lumMod val="50000"/>
                    <a:lumOff val="50000"/>
                  </a:schemeClr>
                </a:solidFill>
                <a:latin typeface="Arial" panose="020B0604020202020204" pitchFamily="34" charset="0"/>
                <a:cs typeface="Arial" panose="020B0604020202020204" pitchFamily="34" charset="0"/>
              </a:rPr>
              <a:t> en WABO</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Categorie B of C en waarom (BOR/BARIM)</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Welk bevoegd gezag (BOR)</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Welke milieuvoorschriften (BARIM)</a:t>
            </a:r>
          </a:p>
          <a:p>
            <a:pPr marL="502920" indent="-457200">
              <a:buFont typeface="+mj-lt"/>
              <a:buAutoNum type="arabicPeriod"/>
            </a:pPr>
            <a:endParaRPr lang="nl-NL" sz="2400"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r>
              <a:rPr lang="nl-NL" sz="2400" b="1" dirty="0">
                <a:solidFill>
                  <a:schemeClr val="tx1">
                    <a:lumMod val="50000"/>
                    <a:lumOff val="50000"/>
                  </a:schemeClr>
                </a:solidFill>
                <a:latin typeface="Arial" panose="020B0604020202020204" pitchFamily="34" charset="0"/>
                <a:cs typeface="Arial" panose="020B0604020202020204" pitchFamily="34" charset="0"/>
              </a:rPr>
              <a:t>3 groepen:</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Hygear (Tijn, Emilio en Ilse)</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Kampeerboerderij (Hanna, Lars)</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Kalvermesterij (Ivan, Thijmen)</a:t>
            </a:r>
          </a:p>
        </p:txBody>
      </p:sp>
    </p:spTree>
    <p:extLst>
      <p:ext uri="{BB962C8B-B14F-4D97-AF65-F5344CB8AC3E}">
        <p14:creationId xmlns:p14="http://schemas.microsoft.com/office/powerpoint/2010/main" val="19121775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304800" y="409575"/>
            <a:ext cx="10713720" cy="847725"/>
          </a:xfrm>
        </p:spPr>
        <p:txBody>
          <a:bodyPr>
            <a:normAutofit/>
          </a:bodyPr>
          <a:lstStyle/>
          <a:p>
            <a:r>
              <a:rPr lang="nl-NL" b="1" dirty="0">
                <a:latin typeface="Arial" panose="020B0604020202020204" pitchFamily="34" charset="0"/>
                <a:cs typeface="Arial" panose="020B0604020202020204" pitchFamily="34" charset="0"/>
              </a:rPr>
              <a:t>Opdracht morgen:</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457325"/>
            <a:ext cx="11382375" cy="5153026"/>
          </a:xfrm>
        </p:spPr>
        <p:txBody>
          <a:bodyPr>
            <a:normAutofit lnSpcReduction="10000"/>
          </a:bodyPr>
          <a:lstStyle/>
          <a:p>
            <a:pPr marL="45720" indent="0">
              <a:buNone/>
            </a:pPr>
            <a:r>
              <a:rPr lang="nl-NL" sz="2400" dirty="0">
                <a:solidFill>
                  <a:schemeClr val="tx1">
                    <a:lumMod val="50000"/>
                    <a:lumOff val="50000"/>
                  </a:schemeClr>
                </a:solidFill>
                <a:latin typeface="Arial" panose="020B0604020202020204" pitchFamily="34" charset="0"/>
                <a:cs typeface="Arial" panose="020B0604020202020204" pitchFamily="34" charset="0"/>
              </a:rPr>
              <a:t>Mondeling als groepje (taakverdeling!) voor klas met </a:t>
            </a:r>
            <a:r>
              <a:rPr lang="nl-NL" sz="2400" dirty="0" err="1">
                <a:solidFill>
                  <a:schemeClr val="tx1">
                    <a:lumMod val="50000"/>
                    <a:lumOff val="50000"/>
                  </a:schemeClr>
                </a:solidFill>
                <a:latin typeface="Arial" panose="020B0604020202020204" pitchFamily="34" charset="0"/>
                <a:cs typeface="Arial" panose="020B0604020202020204" pitchFamily="34" charset="0"/>
              </a:rPr>
              <a:t>ppt</a:t>
            </a:r>
            <a:endParaRPr lang="nl-NL" sz="2400"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r>
              <a:rPr lang="nl-NL" sz="2400" u="sng" dirty="0">
                <a:solidFill>
                  <a:schemeClr val="tx1">
                    <a:lumMod val="50000"/>
                    <a:lumOff val="50000"/>
                  </a:schemeClr>
                </a:solidFill>
                <a:latin typeface="Arial" panose="020B0604020202020204" pitchFamily="34" charset="0"/>
                <a:cs typeface="Arial" panose="020B0604020202020204" pitchFamily="34" charset="0"/>
              </a:rPr>
              <a:t>Opdracht 5 uit bundel (blz. 26, punt 4)</a:t>
            </a:r>
          </a:p>
          <a:p>
            <a:pPr marL="45720" indent="0">
              <a:buNone/>
            </a:pPr>
            <a:r>
              <a:rPr lang="nl-NL" sz="2400" dirty="0">
                <a:solidFill>
                  <a:schemeClr val="tx1">
                    <a:lumMod val="50000"/>
                    <a:lumOff val="50000"/>
                  </a:schemeClr>
                </a:solidFill>
                <a:latin typeface="Arial" panose="020B0604020202020204" pitchFamily="34" charset="0"/>
                <a:cs typeface="Arial" panose="020B0604020202020204" pitchFamily="34" charset="0"/>
              </a:rPr>
              <a:t>Maak een profielschets van het bedrijf. Dit zijn ongeveer 2 A4-tjes. Hierin staan tenminste:</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Naam, locatie/kaartje, foto, medewerkers, soort bedrijf.</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Activiteitenbeschrijving: Welke activiteiten vinden er plaats? Wat voor materialen worden er gebruikt, wat voor afval komt er vrij enz.</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Op basis van welke activiteiten wordt de inrichting als CAT A, B of C in het BOR aangewezen? Geef de juiste artikelen en beschrijf hoe je tot de conclusie bent gekomen. </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Bevoegd gezag en waarom</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Milieuvoorschriften (BOR, </a:t>
            </a:r>
            <a:r>
              <a:rPr lang="nl-NL" sz="2400" dirty="0" err="1">
                <a:solidFill>
                  <a:schemeClr val="tx1">
                    <a:lumMod val="50000"/>
                    <a:lumOff val="50000"/>
                  </a:schemeClr>
                </a:solidFill>
                <a:latin typeface="Arial" panose="020B0604020202020204" pitchFamily="34" charset="0"/>
                <a:cs typeface="Arial" panose="020B0604020202020204" pitchFamily="34" charset="0"/>
              </a:rPr>
              <a:t>Barim</a:t>
            </a:r>
            <a:r>
              <a:rPr lang="nl-NL" sz="2400" dirty="0">
                <a:solidFill>
                  <a:schemeClr val="tx1">
                    <a:lumMod val="50000"/>
                    <a:lumOff val="50000"/>
                  </a:schemeClr>
                </a:solidFill>
                <a:latin typeface="Arial" panose="020B0604020202020204" pitchFamily="34" charset="0"/>
                <a:cs typeface="Arial" panose="020B0604020202020204" pitchFamily="34" charset="0"/>
              </a:rPr>
              <a:t>)</a:t>
            </a:r>
          </a:p>
          <a:p>
            <a:pPr marL="45720" indent="0">
              <a:buNone/>
            </a:pPr>
            <a:endParaRPr lang="nl-NL" sz="2400"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endParaRPr lang="nl-NL" sz="2400"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endParaRPr lang="nl-NL" sz="2400" dirty="0">
              <a:solidFill>
                <a:schemeClr val="tx1">
                  <a:lumMod val="50000"/>
                  <a:lumOff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5668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9DEBECC-1CEA-FFCE-AFDA-A2BB2071099E}"/>
              </a:ext>
            </a:extLst>
          </p:cNvPr>
          <p:cNvSpPr>
            <a:spLocks noGrp="1"/>
          </p:cNvSpPr>
          <p:nvPr>
            <p:ph type="title"/>
          </p:nvPr>
        </p:nvSpPr>
        <p:spPr>
          <a:xfrm>
            <a:off x="323850" y="390526"/>
            <a:ext cx="11506200" cy="857249"/>
          </a:xfrm>
        </p:spPr>
        <p:txBody>
          <a:bodyPr>
            <a:normAutofit fontScale="90000"/>
          </a:bodyPr>
          <a:lstStyle/>
          <a:p>
            <a:r>
              <a:rPr lang="nl-NL" b="1" dirty="0">
                <a:latin typeface="Arial" panose="020B0604020202020204" pitchFamily="34" charset="0"/>
                <a:cs typeface="Arial" panose="020B0604020202020204" pitchFamily="34" charset="0"/>
              </a:rPr>
              <a:t>Verslag Integrale Milieucontrole (1/3 cijfer)</a:t>
            </a:r>
            <a:r>
              <a:rPr lang="nl-NL" dirty="0"/>
              <a:t>	</a:t>
            </a:r>
          </a:p>
        </p:txBody>
      </p:sp>
      <p:sp>
        <p:nvSpPr>
          <p:cNvPr id="3" name="Tijdelijke aanduiding voor inhoud 2">
            <a:extLst>
              <a:ext uri="{FF2B5EF4-FFF2-40B4-BE49-F238E27FC236}">
                <a16:creationId xmlns:a16="http://schemas.microsoft.com/office/drawing/2014/main" id="{ED729652-1248-20E5-6CAF-89BFD5C968EE}"/>
              </a:ext>
            </a:extLst>
          </p:cNvPr>
          <p:cNvSpPr>
            <a:spLocks noGrp="1"/>
          </p:cNvSpPr>
          <p:nvPr>
            <p:ph idx="1"/>
          </p:nvPr>
        </p:nvSpPr>
        <p:spPr>
          <a:xfrm>
            <a:off x="323851" y="1343025"/>
            <a:ext cx="11506200" cy="5124450"/>
          </a:xfrm>
        </p:spPr>
        <p:txBody>
          <a:bodyPr>
            <a:normAutofit/>
          </a:bodyPr>
          <a:lstStyle/>
          <a:p>
            <a:pPr marL="45720" indent="0">
              <a:buNone/>
            </a:pPr>
            <a:r>
              <a:rPr lang="nl-NL" sz="2400" u="sng" dirty="0">
                <a:solidFill>
                  <a:schemeClr val="tx1">
                    <a:lumMod val="50000"/>
                    <a:lumOff val="50000"/>
                  </a:schemeClr>
                </a:solidFill>
                <a:latin typeface="Arial" panose="020B0604020202020204" pitchFamily="34" charset="0"/>
                <a:cs typeface="Arial" panose="020B0604020202020204" pitchFamily="34" charset="0"/>
              </a:rPr>
              <a:t>IBS-beschrijving</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Om de milieukwaliteit en de veiligheid van productieprocessen in het gebied te beoordelen voer je een </a:t>
            </a:r>
            <a:r>
              <a:rPr lang="nl-NL" sz="2400" b="1" dirty="0">
                <a:solidFill>
                  <a:schemeClr val="tx1">
                    <a:lumMod val="50000"/>
                    <a:lumOff val="50000"/>
                  </a:schemeClr>
                </a:solidFill>
                <a:latin typeface="Arial" panose="020B0604020202020204" pitchFamily="34" charset="0"/>
                <a:cs typeface="Arial" panose="020B0604020202020204" pitchFamily="34" charset="0"/>
              </a:rPr>
              <a:t>milieucontrole</a:t>
            </a:r>
            <a:r>
              <a:rPr lang="nl-NL" sz="2400" dirty="0">
                <a:solidFill>
                  <a:schemeClr val="tx1">
                    <a:lumMod val="50000"/>
                    <a:lumOff val="50000"/>
                  </a:schemeClr>
                </a:solidFill>
                <a:latin typeface="Arial" panose="020B0604020202020204" pitchFamily="34" charset="0"/>
                <a:cs typeface="Arial" panose="020B0604020202020204" pitchFamily="34" charset="0"/>
              </a:rPr>
              <a:t> uit bij bedrijven. </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Je controleert of alle milieumaatregelen in de praktijk aanwezig zijn en functioneren. </a:t>
            </a:r>
          </a:p>
          <a:p>
            <a:pPr marL="502920" indent="-45720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Zo kun je preventief al maatregelen voorschrijven die milieuaantastingen kunnen voorkomen.</a:t>
            </a:r>
          </a:p>
          <a:p>
            <a:pPr marL="502920" indent="-457200">
              <a:buFont typeface="+mj-lt"/>
              <a:buAutoNum type="arabicPeriod"/>
            </a:pPr>
            <a:endParaRPr lang="nl-NL" sz="2400"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r>
              <a:rPr lang="nl-NL" sz="2400" u="sng" dirty="0">
                <a:solidFill>
                  <a:schemeClr val="tx1">
                    <a:lumMod val="50000"/>
                    <a:lumOff val="50000"/>
                  </a:schemeClr>
                </a:solidFill>
                <a:latin typeface="Arial" panose="020B0604020202020204" pitchFamily="34" charset="0"/>
                <a:cs typeface="Arial" panose="020B0604020202020204" pitchFamily="34" charset="0"/>
              </a:rPr>
              <a:t>Benodigde wetgeving:</a:t>
            </a:r>
          </a:p>
          <a:p>
            <a:pPr marL="45720" indent="0">
              <a:buNone/>
            </a:pPr>
            <a:r>
              <a:rPr lang="nl-NL" sz="2400" dirty="0">
                <a:solidFill>
                  <a:schemeClr val="tx1">
                    <a:lumMod val="50000"/>
                    <a:lumOff val="50000"/>
                  </a:schemeClr>
                </a:solidFill>
                <a:latin typeface="Arial" panose="020B0604020202020204" pitchFamily="34" charset="0"/>
                <a:cs typeface="Arial" panose="020B0604020202020204" pitchFamily="34" charset="0"/>
              </a:rPr>
              <a:t>Wet milieubeheer – WABO – BOR – BARIM - RARIM</a:t>
            </a:r>
            <a:endParaRPr lang="nl-NL" dirty="0"/>
          </a:p>
        </p:txBody>
      </p:sp>
    </p:spTree>
    <p:extLst>
      <p:ext uri="{BB962C8B-B14F-4D97-AF65-F5344CB8AC3E}">
        <p14:creationId xmlns:p14="http://schemas.microsoft.com/office/powerpoint/2010/main" val="213088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295276" y="364472"/>
            <a:ext cx="4054842" cy="5864877"/>
          </a:xfrm>
        </p:spPr>
        <p:txBody>
          <a:bodyPr/>
          <a:lstStyle/>
          <a:p>
            <a:r>
              <a:rPr lang="nl-NL" dirty="0">
                <a:solidFill>
                  <a:schemeClr val="tx1">
                    <a:lumMod val="50000"/>
                    <a:lumOff val="50000"/>
                  </a:schemeClr>
                </a:solidFill>
              </a:rPr>
              <a:t>Wat leren we deze periode?</a:t>
            </a:r>
            <a:br>
              <a:rPr lang="nl-NL" dirty="0">
                <a:solidFill>
                  <a:schemeClr val="tx1">
                    <a:lumMod val="50000"/>
                    <a:lumOff val="50000"/>
                  </a:schemeClr>
                </a:solidFill>
              </a:rPr>
            </a:br>
            <a:br>
              <a:rPr lang="nl-NL" dirty="0"/>
            </a:br>
            <a:r>
              <a:rPr lang="nl-NL" b="1" dirty="0"/>
              <a:t>STAPPENPLAN  </a:t>
            </a:r>
          </a:p>
        </p:txBody>
      </p:sp>
      <p:sp>
        <p:nvSpPr>
          <p:cNvPr id="4" name="Rechthoek 3"/>
          <p:cNvSpPr/>
          <p:nvPr/>
        </p:nvSpPr>
        <p:spPr>
          <a:xfrm>
            <a:off x="5626633" y="1342178"/>
            <a:ext cx="6288091" cy="504056"/>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2. IS HET WEL EEN INRICHTING?</a:t>
            </a:r>
          </a:p>
        </p:txBody>
      </p:sp>
      <p:sp>
        <p:nvSpPr>
          <p:cNvPr id="5" name="Rechthoek 4"/>
          <p:cNvSpPr/>
          <p:nvPr/>
        </p:nvSpPr>
        <p:spPr>
          <a:xfrm>
            <a:off x="5586778" y="2377860"/>
            <a:ext cx="6324095" cy="720080"/>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3. IS HET EEN VERGUNNINGSPLICHTIGE INRICHTING (=Cat C)? </a:t>
            </a:r>
          </a:p>
        </p:txBody>
      </p:sp>
      <p:sp>
        <p:nvSpPr>
          <p:cNvPr id="6" name="PIJL-OMLAAG 5"/>
          <p:cNvSpPr/>
          <p:nvPr/>
        </p:nvSpPr>
        <p:spPr>
          <a:xfrm>
            <a:off x="8766828" y="835611"/>
            <a:ext cx="295461" cy="4183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Rechthoek 7"/>
          <p:cNvSpPr/>
          <p:nvPr/>
        </p:nvSpPr>
        <p:spPr>
          <a:xfrm>
            <a:off x="5547060" y="3536181"/>
            <a:ext cx="6363813" cy="648072"/>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4. BIJ WELK BEVOEGD GEZAG?</a:t>
            </a:r>
          </a:p>
        </p:txBody>
      </p:sp>
      <p:sp>
        <p:nvSpPr>
          <p:cNvPr id="10" name="Rechthoek 9"/>
          <p:cNvSpPr/>
          <p:nvPr/>
        </p:nvSpPr>
        <p:spPr>
          <a:xfrm>
            <a:off x="5514905" y="4762187"/>
            <a:ext cx="6363813" cy="576064"/>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5. GEEN CAT C: IS HET CAT A OF  B  (MELDING)</a:t>
            </a:r>
          </a:p>
        </p:txBody>
      </p:sp>
      <p:sp>
        <p:nvSpPr>
          <p:cNvPr id="11" name="Rechthoek 10"/>
          <p:cNvSpPr/>
          <p:nvPr/>
        </p:nvSpPr>
        <p:spPr>
          <a:xfrm>
            <a:off x="5511054" y="5874200"/>
            <a:ext cx="6399819" cy="648072"/>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6. WELKE MILIEUVOORSCHRIFTEN VOOR CAT A, B OF C?</a:t>
            </a:r>
          </a:p>
        </p:txBody>
      </p:sp>
      <p:sp>
        <p:nvSpPr>
          <p:cNvPr id="12" name="Rechthoek 11"/>
          <p:cNvSpPr/>
          <p:nvPr/>
        </p:nvSpPr>
        <p:spPr>
          <a:xfrm>
            <a:off x="5626633" y="259301"/>
            <a:ext cx="6288091" cy="524555"/>
          </a:xfrm>
          <a:prstGeom prst="rect">
            <a:avLst/>
          </a:prstGeom>
          <a:solidFill>
            <a:schemeClr val="tx1">
              <a:lumMod val="50000"/>
              <a:lumOff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1. START OF VERANDER JE EEN INRICHTING?</a:t>
            </a:r>
          </a:p>
        </p:txBody>
      </p:sp>
      <p:sp>
        <p:nvSpPr>
          <p:cNvPr id="13" name="PIJL-OMLAAG 12"/>
          <p:cNvSpPr/>
          <p:nvPr/>
        </p:nvSpPr>
        <p:spPr>
          <a:xfrm>
            <a:off x="8766828" y="1866156"/>
            <a:ext cx="295461" cy="4183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PIJL-OMLAAG 13"/>
          <p:cNvSpPr/>
          <p:nvPr/>
        </p:nvSpPr>
        <p:spPr>
          <a:xfrm>
            <a:off x="8770842" y="3075131"/>
            <a:ext cx="295461" cy="4183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5" name="PIJL-OMLAAG 14"/>
          <p:cNvSpPr/>
          <p:nvPr/>
        </p:nvSpPr>
        <p:spPr>
          <a:xfrm>
            <a:off x="8767833" y="4241512"/>
            <a:ext cx="295461" cy="4183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6" name="PIJL-OMLAAG 15"/>
          <p:cNvSpPr/>
          <p:nvPr/>
        </p:nvSpPr>
        <p:spPr>
          <a:xfrm>
            <a:off x="8773111" y="5397066"/>
            <a:ext cx="295461" cy="41831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Afgeronde rechthoek 1"/>
          <p:cNvSpPr/>
          <p:nvPr/>
        </p:nvSpPr>
        <p:spPr>
          <a:xfrm>
            <a:off x="4473386" y="364472"/>
            <a:ext cx="914400" cy="360040"/>
          </a:xfrm>
          <a:prstGeom prst="round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b="1" dirty="0">
                <a:solidFill>
                  <a:srgbClr val="FFFF00"/>
                </a:solidFill>
              </a:rPr>
              <a:t>WABO</a:t>
            </a:r>
            <a:endParaRPr lang="nl-NL" b="1" dirty="0"/>
          </a:p>
        </p:txBody>
      </p:sp>
      <p:sp>
        <p:nvSpPr>
          <p:cNvPr id="17" name="Afgeronde rechthoek 16"/>
          <p:cNvSpPr/>
          <p:nvPr/>
        </p:nvSpPr>
        <p:spPr>
          <a:xfrm>
            <a:off x="4511248" y="1374303"/>
            <a:ext cx="914400" cy="36004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WM</a:t>
            </a:r>
            <a:endParaRPr lang="nl-NL" dirty="0"/>
          </a:p>
        </p:txBody>
      </p:sp>
      <p:sp>
        <p:nvSpPr>
          <p:cNvPr id="18" name="Afgeronde rechthoek 17"/>
          <p:cNvSpPr/>
          <p:nvPr/>
        </p:nvSpPr>
        <p:spPr>
          <a:xfrm>
            <a:off x="4566791" y="2501521"/>
            <a:ext cx="914400" cy="36004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BOR</a:t>
            </a:r>
            <a:endParaRPr lang="nl-NL" dirty="0"/>
          </a:p>
        </p:txBody>
      </p:sp>
      <p:sp>
        <p:nvSpPr>
          <p:cNvPr id="19" name="Afgeronde rechthoek 18"/>
          <p:cNvSpPr/>
          <p:nvPr/>
        </p:nvSpPr>
        <p:spPr>
          <a:xfrm>
            <a:off x="4566551" y="3680499"/>
            <a:ext cx="914400" cy="360040"/>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BOR</a:t>
            </a:r>
            <a:endParaRPr lang="nl-NL" dirty="0"/>
          </a:p>
        </p:txBody>
      </p:sp>
      <p:sp>
        <p:nvSpPr>
          <p:cNvPr id="20" name="Afgeronde rechthoek 19"/>
          <p:cNvSpPr/>
          <p:nvPr/>
        </p:nvSpPr>
        <p:spPr>
          <a:xfrm>
            <a:off x="4495560" y="4859478"/>
            <a:ext cx="914400" cy="3600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BARIM</a:t>
            </a:r>
            <a:endParaRPr lang="nl-NL" dirty="0"/>
          </a:p>
        </p:txBody>
      </p:sp>
      <p:sp>
        <p:nvSpPr>
          <p:cNvPr id="21" name="Afgeronde rechthoek 20"/>
          <p:cNvSpPr/>
          <p:nvPr/>
        </p:nvSpPr>
        <p:spPr>
          <a:xfrm>
            <a:off x="4495560" y="6049329"/>
            <a:ext cx="914400" cy="360040"/>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dirty="0">
                <a:solidFill>
                  <a:srgbClr val="FFFF00"/>
                </a:solidFill>
              </a:rPr>
              <a:t>BARIM</a:t>
            </a:r>
            <a:endParaRPr lang="nl-N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647700" y="409575"/>
            <a:ext cx="10370820" cy="695325"/>
          </a:xfrm>
        </p:spPr>
        <p:txBody>
          <a:bodyPr>
            <a:normAutofit/>
          </a:bodyPr>
          <a:lstStyle/>
          <a:p>
            <a:r>
              <a:rPr lang="nl-NL" b="1" dirty="0" err="1">
                <a:latin typeface="Arial" panose="020B0604020202020204" pitchFamily="34" charset="0"/>
                <a:cs typeface="Arial" panose="020B0604020202020204" pitchFamily="34" charset="0"/>
              </a:rPr>
              <a:t>Wm</a:t>
            </a:r>
            <a:r>
              <a:rPr lang="nl-NL" b="1" dirty="0">
                <a:latin typeface="Arial" panose="020B0604020202020204" pitchFamily="34" charset="0"/>
                <a:cs typeface="Arial" panose="020B0604020202020204" pitchFamily="34" charset="0"/>
              </a:rPr>
              <a:t> = </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104901"/>
            <a:ext cx="11582400" cy="5505450"/>
          </a:xfrm>
        </p:spPr>
        <p:txBody>
          <a:bodyPr>
            <a:normAutofit/>
          </a:bodyPr>
          <a:lstStyle/>
          <a:p>
            <a:r>
              <a:rPr lang="nl-NL" sz="2400" dirty="0">
                <a:solidFill>
                  <a:schemeClr val="tx1">
                    <a:lumMod val="50000"/>
                    <a:lumOff val="50000"/>
                  </a:schemeClr>
                </a:solidFill>
                <a:latin typeface="Arial" panose="020B0604020202020204" pitchFamily="34" charset="0"/>
                <a:cs typeface="Arial" panose="020B0604020202020204" pitchFamily="34" charset="0"/>
              </a:rPr>
              <a:t>De </a:t>
            </a:r>
            <a:r>
              <a:rPr lang="nl-NL" sz="2400" b="1" dirty="0">
                <a:solidFill>
                  <a:schemeClr val="tx1">
                    <a:lumMod val="50000"/>
                    <a:lumOff val="50000"/>
                  </a:schemeClr>
                </a:solidFill>
                <a:latin typeface="Arial" panose="020B0604020202020204" pitchFamily="34" charset="0"/>
                <a:cs typeface="Arial" panose="020B0604020202020204" pitchFamily="34" charset="0"/>
              </a:rPr>
              <a:t>Wet milieubeheer (</a:t>
            </a:r>
            <a:r>
              <a:rPr lang="nl-NL" sz="2400" b="1" dirty="0" err="1">
                <a:solidFill>
                  <a:schemeClr val="tx1">
                    <a:lumMod val="50000"/>
                    <a:lumOff val="50000"/>
                  </a:schemeClr>
                </a:solidFill>
                <a:latin typeface="Arial" panose="020B0604020202020204" pitchFamily="34" charset="0"/>
                <a:cs typeface="Arial" panose="020B0604020202020204" pitchFamily="34" charset="0"/>
              </a:rPr>
              <a:t>Wm</a:t>
            </a:r>
            <a:r>
              <a:rPr lang="nl-NL" sz="2400" b="1" dirty="0">
                <a:solidFill>
                  <a:schemeClr val="tx1">
                    <a:lumMod val="50000"/>
                    <a:lumOff val="50000"/>
                  </a:schemeClr>
                </a:solidFill>
                <a:latin typeface="Arial" panose="020B0604020202020204" pitchFamily="34" charset="0"/>
                <a:cs typeface="Arial" panose="020B0604020202020204" pitchFamily="34" charset="0"/>
              </a:rPr>
              <a:t>)</a:t>
            </a:r>
            <a:r>
              <a:rPr lang="nl-NL" sz="2400" dirty="0">
                <a:solidFill>
                  <a:schemeClr val="tx1">
                    <a:lumMod val="50000"/>
                    <a:lumOff val="50000"/>
                  </a:schemeClr>
                </a:solidFill>
                <a:latin typeface="Arial" panose="020B0604020202020204" pitchFamily="34" charset="0"/>
                <a:cs typeface="Arial" panose="020B0604020202020204" pitchFamily="34" charset="0"/>
              </a:rPr>
              <a:t> is een Nederlandse wet die op </a:t>
            </a:r>
            <a:r>
              <a:rPr lang="nl-NL" sz="2400" b="1" dirty="0">
                <a:solidFill>
                  <a:schemeClr val="tx1">
                    <a:lumMod val="50000"/>
                    <a:lumOff val="50000"/>
                  </a:schemeClr>
                </a:solidFill>
                <a:latin typeface="Arial" panose="020B0604020202020204" pitchFamily="34" charset="0"/>
                <a:cs typeface="Arial" panose="020B0604020202020204" pitchFamily="34" charset="0"/>
              </a:rPr>
              <a:t>1 maart 1993 </a:t>
            </a:r>
            <a:r>
              <a:rPr lang="nl-NL" sz="2400" dirty="0">
                <a:solidFill>
                  <a:schemeClr val="tx1">
                    <a:lumMod val="50000"/>
                    <a:lumOff val="50000"/>
                  </a:schemeClr>
                </a:solidFill>
                <a:latin typeface="Arial" panose="020B0604020202020204" pitchFamily="34" charset="0"/>
                <a:cs typeface="Arial" panose="020B0604020202020204" pitchFamily="34" charset="0"/>
              </a:rPr>
              <a:t>de oude "Hinderwet" heeft vervangen.</a:t>
            </a:r>
          </a:p>
          <a:p>
            <a:r>
              <a:rPr lang="nl-NL" sz="2400" i="1" dirty="0">
                <a:solidFill>
                  <a:schemeClr val="tx1">
                    <a:lumMod val="50000"/>
                    <a:lumOff val="50000"/>
                  </a:schemeClr>
                </a:solidFill>
                <a:latin typeface="Arial" panose="020B0604020202020204" pitchFamily="34" charset="0"/>
                <a:cs typeface="Arial" panose="020B0604020202020204" pitchFamily="34" charset="0"/>
              </a:rPr>
              <a:t>De Hinderwet vormde de basis voor het afgeven van vergunningen ter voorkoming van hinder. </a:t>
            </a:r>
          </a:p>
          <a:p>
            <a:r>
              <a:rPr lang="nl-NL" sz="2400" dirty="0">
                <a:solidFill>
                  <a:schemeClr val="tx1">
                    <a:lumMod val="50000"/>
                    <a:lumOff val="50000"/>
                  </a:schemeClr>
                </a:solidFill>
                <a:latin typeface="Arial" panose="020B0604020202020204" pitchFamily="34" charset="0"/>
                <a:cs typeface="Arial" panose="020B0604020202020204" pitchFamily="34" charset="0"/>
              </a:rPr>
              <a:t>De </a:t>
            </a:r>
            <a:r>
              <a:rPr lang="nl-NL" sz="2400" dirty="0" err="1">
                <a:solidFill>
                  <a:schemeClr val="tx1">
                    <a:lumMod val="50000"/>
                    <a:lumOff val="50000"/>
                  </a:schemeClr>
                </a:solidFill>
                <a:latin typeface="Arial" panose="020B0604020202020204" pitchFamily="34" charset="0"/>
                <a:cs typeface="Arial" panose="020B0604020202020204" pitchFamily="34" charset="0"/>
              </a:rPr>
              <a:t>Wm</a:t>
            </a:r>
            <a:r>
              <a:rPr lang="nl-NL" sz="2400" dirty="0">
                <a:solidFill>
                  <a:schemeClr val="tx1">
                    <a:lumMod val="50000"/>
                    <a:lumOff val="50000"/>
                  </a:schemeClr>
                </a:solidFill>
                <a:latin typeface="Arial" panose="020B0604020202020204" pitchFamily="34" charset="0"/>
                <a:cs typeface="Arial" panose="020B0604020202020204" pitchFamily="34" charset="0"/>
              </a:rPr>
              <a:t> is een raamwet met een algemene zorgplicht voor het milieu. Het gaat over ‘de bescherming van het milieu’ door iedereen.</a:t>
            </a:r>
          </a:p>
          <a:p>
            <a:r>
              <a:rPr lang="nl-NL" sz="2400" dirty="0">
                <a:solidFill>
                  <a:schemeClr val="tx1">
                    <a:lumMod val="50000"/>
                    <a:lumOff val="50000"/>
                  </a:schemeClr>
                </a:solidFill>
                <a:latin typeface="Arial" panose="020B0604020202020204" pitchFamily="34" charset="0"/>
                <a:cs typeface="Arial" panose="020B0604020202020204" pitchFamily="34" charset="0"/>
              </a:rPr>
              <a:t>Op basis van de </a:t>
            </a:r>
            <a:r>
              <a:rPr lang="nl-NL" sz="2400" dirty="0" err="1">
                <a:solidFill>
                  <a:schemeClr val="tx1">
                    <a:lumMod val="50000"/>
                    <a:lumOff val="50000"/>
                  </a:schemeClr>
                </a:solidFill>
                <a:latin typeface="Arial" panose="020B0604020202020204" pitchFamily="34" charset="0"/>
                <a:cs typeface="Arial" panose="020B0604020202020204" pitchFamily="34" charset="0"/>
              </a:rPr>
              <a:t>Wm</a:t>
            </a:r>
            <a:r>
              <a:rPr lang="nl-NL" sz="2400" dirty="0">
                <a:solidFill>
                  <a:schemeClr val="tx1">
                    <a:lumMod val="50000"/>
                    <a:lumOff val="50000"/>
                  </a:schemeClr>
                </a:solidFill>
                <a:latin typeface="Arial" panose="020B0604020202020204" pitchFamily="34" charset="0"/>
                <a:cs typeface="Arial" panose="020B0604020202020204" pitchFamily="34" charset="0"/>
              </a:rPr>
              <a:t> worden </a:t>
            </a:r>
            <a:r>
              <a:rPr lang="nl-NL" sz="2400" b="1" dirty="0">
                <a:solidFill>
                  <a:schemeClr val="tx1">
                    <a:lumMod val="50000"/>
                    <a:lumOff val="50000"/>
                  </a:schemeClr>
                </a:solidFill>
                <a:latin typeface="Arial" panose="020B0604020202020204" pitchFamily="34" charset="0"/>
                <a:cs typeface="Arial" panose="020B0604020202020204" pitchFamily="34" charset="0"/>
              </a:rPr>
              <a:t>milieuvergunningen</a:t>
            </a:r>
            <a:r>
              <a:rPr lang="nl-NL" sz="2400" dirty="0">
                <a:solidFill>
                  <a:schemeClr val="tx1">
                    <a:lumMod val="50000"/>
                    <a:lumOff val="50000"/>
                  </a:schemeClr>
                </a:solidFill>
                <a:latin typeface="Arial" panose="020B0604020202020204" pitchFamily="34" charset="0"/>
                <a:cs typeface="Arial" panose="020B0604020202020204" pitchFamily="34" charset="0"/>
              </a:rPr>
              <a:t> afgegeven.</a:t>
            </a:r>
          </a:p>
          <a:p>
            <a:r>
              <a:rPr lang="nl-NL" sz="2400" dirty="0">
                <a:solidFill>
                  <a:schemeClr val="tx1">
                    <a:lumMod val="50000"/>
                    <a:lumOff val="50000"/>
                  </a:schemeClr>
                </a:solidFill>
                <a:latin typeface="Arial" panose="020B0604020202020204" pitchFamily="34" charset="0"/>
                <a:cs typeface="Arial" panose="020B0604020202020204" pitchFamily="34" charset="0"/>
              </a:rPr>
              <a:t>In uitvoeringsbesluiten (BARIM/RARIM) worden concrete maatregelen genomen.</a:t>
            </a:r>
          </a:p>
          <a:p>
            <a:endParaRPr lang="nl-NL" sz="2400"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r>
              <a:rPr lang="nl-NL" sz="2400" i="1" dirty="0">
                <a:solidFill>
                  <a:schemeClr val="tx1">
                    <a:lumMod val="50000"/>
                    <a:lumOff val="50000"/>
                  </a:schemeClr>
                </a:solidFill>
                <a:latin typeface="Arial" panose="020B0604020202020204" pitchFamily="34" charset="0"/>
                <a:cs typeface="Arial" panose="020B0604020202020204" pitchFamily="34" charset="0"/>
              </a:rPr>
              <a:t>IS HET EEN INRICHTING IN DE ZIN VAN DE </a:t>
            </a:r>
            <a:r>
              <a:rPr lang="nl-NL" sz="2400" i="1" dirty="0" err="1">
                <a:solidFill>
                  <a:schemeClr val="tx1">
                    <a:lumMod val="50000"/>
                    <a:lumOff val="50000"/>
                  </a:schemeClr>
                </a:solidFill>
                <a:latin typeface="Arial" panose="020B0604020202020204" pitchFamily="34" charset="0"/>
                <a:cs typeface="Arial" panose="020B0604020202020204" pitchFamily="34" charset="0"/>
              </a:rPr>
              <a:t>Wm</a:t>
            </a:r>
            <a:r>
              <a:rPr lang="nl-NL" sz="2400" i="1" dirty="0">
                <a:solidFill>
                  <a:schemeClr val="tx1">
                    <a:lumMod val="50000"/>
                    <a:lumOff val="50000"/>
                  </a:schemeClr>
                </a:solidFill>
                <a:latin typeface="Arial" panose="020B0604020202020204" pitchFamily="34" charset="0"/>
                <a:cs typeface="Arial" panose="020B0604020202020204" pitchFamily="34" charset="0"/>
              </a:rPr>
              <a:t>? </a:t>
            </a:r>
          </a:p>
          <a:p>
            <a:pPr marL="45720" indent="0">
              <a:buNone/>
            </a:pPr>
            <a:r>
              <a:rPr lang="nl-NL" sz="2400" b="1" dirty="0">
                <a:solidFill>
                  <a:schemeClr val="tx1">
                    <a:lumMod val="50000"/>
                    <a:lumOff val="50000"/>
                  </a:schemeClr>
                </a:solidFill>
                <a:latin typeface="Arial" panose="020B0604020202020204" pitchFamily="34" charset="0"/>
                <a:cs typeface="Arial" panose="020B0604020202020204" pitchFamily="34" charset="0"/>
              </a:rPr>
              <a:t>Artikel 1.1 Wet milieubeheer: </a:t>
            </a:r>
          </a:p>
          <a:p>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bedrijfsmatige bedrijvigheid die wordt verricht binnen een bepaalde begrenzing</a:t>
            </a:r>
          </a:p>
          <a:p>
            <a:endParaRPr lang="nl-NL" sz="2600" b="1" dirty="0">
              <a:solidFill>
                <a:schemeClr val="tx1">
                  <a:lumMod val="50000"/>
                  <a:lumOff val="50000"/>
                </a:schemeClr>
              </a:solidFill>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5493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647700" y="409575"/>
            <a:ext cx="10370820" cy="695325"/>
          </a:xfrm>
        </p:spPr>
        <p:txBody>
          <a:bodyPr>
            <a:normAutofit/>
          </a:bodyPr>
          <a:lstStyle/>
          <a:p>
            <a:r>
              <a:rPr lang="nl-NL" b="1" dirty="0">
                <a:latin typeface="Arial" panose="020B0604020202020204" pitchFamily="34" charset="0"/>
                <a:cs typeface="Arial" panose="020B0604020202020204" pitchFamily="34" charset="0"/>
              </a:rPr>
              <a:t>WABO = </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247775"/>
            <a:ext cx="11582400" cy="5362575"/>
          </a:xfrm>
        </p:spPr>
        <p:txBody>
          <a:bodyPr>
            <a:normAutofit/>
          </a:bodyPr>
          <a:lstStyle/>
          <a:p>
            <a:r>
              <a:rPr lang="nl-NL" sz="2400" dirty="0">
                <a:solidFill>
                  <a:schemeClr val="tx1">
                    <a:lumMod val="50000"/>
                    <a:lumOff val="50000"/>
                  </a:schemeClr>
                </a:solidFill>
                <a:latin typeface="Arial" panose="020B0604020202020204" pitchFamily="34" charset="0"/>
                <a:cs typeface="Arial" panose="020B0604020202020204" pitchFamily="34" charset="0"/>
              </a:rPr>
              <a:t>De </a:t>
            </a:r>
            <a:r>
              <a:rPr lang="nl-NL" sz="2400" b="1" dirty="0">
                <a:solidFill>
                  <a:schemeClr val="tx1">
                    <a:lumMod val="50000"/>
                    <a:lumOff val="50000"/>
                  </a:schemeClr>
                </a:solidFill>
                <a:latin typeface="Arial" panose="020B0604020202020204" pitchFamily="34" charset="0"/>
                <a:cs typeface="Arial" panose="020B0604020202020204" pitchFamily="34" charset="0"/>
              </a:rPr>
              <a:t>Wet algemene bepalingen omgevingsrecht (afgekort </a:t>
            </a:r>
            <a:r>
              <a:rPr lang="nl-NL" sz="2400" b="1" dirty="0" err="1">
                <a:solidFill>
                  <a:schemeClr val="tx1">
                    <a:lumMod val="50000"/>
                    <a:lumOff val="50000"/>
                  </a:schemeClr>
                </a:solidFill>
                <a:latin typeface="Arial" panose="020B0604020202020204" pitchFamily="34" charset="0"/>
                <a:cs typeface="Arial" panose="020B0604020202020204" pitchFamily="34" charset="0"/>
              </a:rPr>
              <a:t>Wabo</a:t>
            </a:r>
            <a:r>
              <a:rPr lang="nl-NL" sz="2400" dirty="0">
                <a:solidFill>
                  <a:schemeClr val="tx1">
                    <a:lumMod val="50000"/>
                    <a:lumOff val="50000"/>
                  </a:schemeClr>
                </a:solidFill>
                <a:latin typeface="Arial" panose="020B0604020202020204" pitchFamily="34" charset="0"/>
                <a:cs typeface="Arial" panose="020B0604020202020204" pitchFamily="34" charset="0"/>
              </a:rPr>
              <a:t>) is een Nederlandse wet, die op 1 oktober 2010 is ingevoerd. </a:t>
            </a:r>
          </a:p>
          <a:p>
            <a:r>
              <a:rPr lang="nl-NL" sz="2400" dirty="0">
                <a:solidFill>
                  <a:schemeClr val="tx1">
                    <a:lumMod val="50000"/>
                    <a:lumOff val="50000"/>
                  </a:schemeClr>
                </a:solidFill>
                <a:latin typeface="Arial" panose="020B0604020202020204" pitchFamily="34" charset="0"/>
                <a:cs typeface="Arial" panose="020B0604020202020204" pitchFamily="34" charset="0"/>
              </a:rPr>
              <a:t>De wet regelt de omgevingsvergunning en integreert een groot aantal (circa 25) vergunningen, ontheffingen en meldingen (verder te noemen toestemmingen) tot één omgevingsvergunning. </a:t>
            </a:r>
          </a:p>
          <a:p>
            <a:r>
              <a:rPr lang="nl-NL" sz="2400" dirty="0">
                <a:solidFill>
                  <a:schemeClr val="tx1">
                    <a:lumMod val="50000"/>
                    <a:lumOff val="50000"/>
                  </a:schemeClr>
                </a:solidFill>
                <a:latin typeface="Arial" panose="020B0604020202020204" pitchFamily="34" charset="0"/>
                <a:cs typeface="Arial" panose="020B0604020202020204" pitchFamily="34" charset="0"/>
              </a:rPr>
              <a:t>De belangrijkste uitvoeringsregelingen van de </a:t>
            </a:r>
            <a:r>
              <a:rPr lang="nl-NL" sz="2400" dirty="0" err="1">
                <a:solidFill>
                  <a:schemeClr val="tx1">
                    <a:lumMod val="50000"/>
                    <a:lumOff val="50000"/>
                  </a:schemeClr>
                </a:solidFill>
                <a:latin typeface="Arial" panose="020B0604020202020204" pitchFamily="34" charset="0"/>
                <a:cs typeface="Arial" panose="020B0604020202020204" pitchFamily="34" charset="0"/>
              </a:rPr>
              <a:t>Wabo</a:t>
            </a:r>
            <a:r>
              <a:rPr lang="nl-NL" sz="2400" dirty="0">
                <a:solidFill>
                  <a:schemeClr val="tx1">
                    <a:lumMod val="50000"/>
                    <a:lumOff val="50000"/>
                  </a:schemeClr>
                </a:solidFill>
                <a:latin typeface="Arial" panose="020B0604020202020204" pitchFamily="34" charset="0"/>
                <a:cs typeface="Arial" panose="020B0604020202020204" pitchFamily="34" charset="0"/>
              </a:rPr>
              <a:t> zijn het </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Besluit omgevingsrecht </a:t>
            </a:r>
            <a:r>
              <a:rPr lang="nl-NL" sz="24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a:t>
            </a:r>
            <a:r>
              <a:rPr lang="nl-NL" sz="2400" b="1" dirty="0" err="1">
                <a:solidFill>
                  <a:schemeClr val="tx1">
                    <a:lumMod val="50000"/>
                    <a:lumOff val="50000"/>
                  </a:schemeClr>
                </a:solidFill>
                <a:highlight>
                  <a:srgbClr val="FFFF00"/>
                </a:highlight>
                <a:latin typeface="Arial" panose="020B0604020202020204" pitchFamily="34" charset="0"/>
                <a:cs typeface="Arial" panose="020B0604020202020204" pitchFamily="34" charset="0"/>
              </a:rPr>
              <a:t>Bor</a:t>
            </a:r>
            <a:r>
              <a:rPr lang="nl-NL" sz="24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 </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en de Ministeriële regeling omgevingsrecht </a:t>
            </a:r>
            <a:r>
              <a:rPr lang="nl-NL" sz="24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(Mor).</a:t>
            </a:r>
          </a:p>
          <a:p>
            <a:endPar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endParaRPr>
          </a:p>
          <a:p>
            <a:pPr marL="45720" indent="0">
              <a:buNone/>
            </a:pPr>
            <a:r>
              <a:rPr lang="nl-NL" sz="2400" b="1" dirty="0">
                <a:solidFill>
                  <a:schemeClr val="tx1">
                    <a:lumMod val="50000"/>
                    <a:lumOff val="50000"/>
                  </a:schemeClr>
                </a:solidFill>
                <a:latin typeface="Arial" panose="020B0604020202020204" pitchFamily="34" charset="0"/>
                <a:cs typeface="Arial" panose="020B0604020202020204" pitchFamily="34" charset="0"/>
              </a:rPr>
              <a:t>Artikel 2.1, 1</a:t>
            </a:r>
            <a:r>
              <a:rPr lang="nl-NL" sz="2400" b="1" baseline="30000" dirty="0">
                <a:solidFill>
                  <a:schemeClr val="tx1">
                    <a:lumMod val="50000"/>
                    <a:lumOff val="50000"/>
                  </a:schemeClr>
                </a:solidFill>
                <a:latin typeface="Arial" panose="020B0604020202020204" pitchFamily="34" charset="0"/>
                <a:cs typeface="Arial" panose="020B0604020202020204" pitchFamily="34" charset="0"/>
              </a:rPr>
              <a:t>e</a:t>
            </a:r>
            <a:r>
              <a:rPr lang="nl-NL" sz="2400" b="1" dirty="0">
                <a:solidFill>
                  <a:schemeClr val="tx1">
                    <a:lumMod val="50000"/>
                    <a:lumOff val="50000"/>
                  </a:schemeClr>
                </a:solidFill>
                <a:latin typeface="Arial" panose="020B0604020202020204" pitchFamily="34" charset="0"/>
                <a:cs typeface="Arial" panose="020B0604020202020204" pitchFamily="34" charset="0"/>
              </a:rPr>
              <a:t> lid, aanhef en onder e, </a:t>
            </a:r>
            <a:r>
              <a:rPr lang="nl-NL" sz="2400" b="1" dirty="0" err="1">
                <a:solidFill>
                  <a:schemeClr val="tx1">
                    <a:lumMod val="50000"/>
                    <a:lumOff val="50000"/>
                  </a:schemeClr>
                </a:solidFill>
                <a:latin typeface="Arial" panose="020B0604020202020204" pitchFamily="34" charset="0"/>
                <a:cs typeface="Arial" panose="020B0604020202020204" pitchFamily="34" charset="0"/>
              </a:rPr>
              <a:t>Wabo</a:t>
            </a:r>
            <a:endParaRPr lang="nl-NL" sz="2400" b="1" dirty="0">
              <a:solidFill>
                <a:schemeClr val="tx1">
                  <a:lumMod val="50000"/>
                  <a:lumOff val="50000"/>
                </a:schemeClr>
              </a:solidFill>
              <a:latin typeface="Arial" panose="020B0604020202020204" pitchFamily="34" charset="0"/>
              <a:cs typeface="Arial" panose="020B0604020202020204" pitchFamily="34" charset="0"/>
            </a:endParaRPr>
          </a:p>
          <a:p>
            <a:pPr marL="45720" indent="0">
              <a:buNone/>
            </a:pPr>
            <a:r>
              <a:rPr lang="nl-NL" sz="2400" dirty="0">
                <a:solidFill>
                  <a:schemeClr val="tx1">
                    <a:lumMod val="50000"/>
                    <a:lumOff val="50000"/>
                  </a:schemeClr>
                </a:solidFill>
                <a:latin typeface="Arial" panose="020B0604020202020204" pitchFamily="34" charset="0"/>
                <a:cs typeface="Arial" panose="020B0604020202020204" pitchFamily="34" charset="0"/>
              </a:rPr>
              <a:t>“Het is verboden zonder omgevingsvergunning een </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project</a:t>
            </a:r>
            <a:r>
              <a:rPr lang="nl-NL" sz="2400" dirty="0">
                <a:solidFill>
                  <a:schemeClr val="tx1">
                    <a:lumMod val="50000"/>
                    <a:lumOff val="50000"/>
                  </a:schemeClr>
                </a:solidFill>
                <a:latin typeface="Arial" panose="020B0604020202020204" pitchFamily="34" charset="0"/>
                <a:cs typeface="Arial" panose="020B0604020202020204" pitchFamily="34" charset="0"/>
              </a:rPr>
              <a:t> uit te voeren, voor zover dat geheel of gedeeltelijk bestaat uit het oprichten, het veranderen of veranderen van de werking of het in werking hebben”.</a:t>
            </a:r>
          </a:p>
          <a:p>
            <a:endParaRPr lang="nl-NL" sz="2600" dirty="0">
              <a:solidFill>
                <a:schemeClr val="tx1">
                  <a:lumMod val="50000"/>
                  <a:lumOff val="50000"/>
                </a:schemeClr>
              </a:solidFill>
              <a:highlight>
                <a:srgbClr val="FFFF00"/>
              </a:highlight>
              <a:latin typeface="Arial" panose="020B0604020202020204" pitchFamily="34" charset="0"/>
              <a:cs typeface="Arial" panose="020B0604020202020204" pitchFamily="34" charset="0"/>
            </a:endParaRPr>
          </a:p>
          <a:p>
            <a:endParaRPr lang="nl-NL" sz="2600" dirty="0">
              <a:solidFill>
                <a:schemeClr val="tx1">
                  <a:lumMod val="50000"/>
                  <a:lumOff val="50000"/>
                </a:schemeClr>
              </a:solidFill>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8702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647700" y="409575"/>
            <a:ext cx="10370820" cy="695325"/>
          </a:xfrm>
        </p:spPr>
        <p:txBody>
          <a:bodyPr>
            <a:normAutofit fontScale="90000"/>
          </a:bodyPr>
          <a:lstStyle/>
          <a:p>
            <a:r>
              <a:rPr lang="nl-NL" b="1" dirty="0">
                <a:latin typeface="Arial" panose="020B0604020202020204" pitchFamily="34" charset="0"/>
                <a:cs typeface="Arial" panose="020B0604020202020204" pitchFamily="34" charset="0"/>
              </a:rPr>
              <a:t>BOR = Besluit omgevingsrecht (WABO)</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419225"/>
            <a:ext cx="11582400" cy="5191126"/>
          </a:xfrm>
        </p:spPr>
        <p:txBody>
          <a:bodyPr>
            <a:normAutofit/>
          </a:bodyPr>
          <a:lstStyle/>
          <a:p>
            <a:pPr marL="45720" indent="0">
              <a:buNone/>
            </a:pPr>
            <a:r>
              <a:rPr lang="nl-NL" sz="2400" b="1" dirty="0">
                <a:solidFill>
                  <a:schemeClr val="tx1">
                    <a:lumMod val="50000"/>
                    <a:lumOff val="50000"/>
                  </a:schemeClr>
                </a:solidFill>
                <a:latin typeface="Arial" panose="020B0604020202020204" pitchFamily="34" charset="0"/>
                <a:cs typeface="Arial" panose="020B0604020202020204" pitchFamily="34" charset="0"/>
              </a:rPr>
              <a:t> </a:t>
            </a:r>
            <a:r>
              <a:rPr lang="nl-NL" sz="2400" b="1" dirty="0" err="1">
                <a:solidFill>
                  <a:schemeClr val="tx1">
                    <a:lumMod val="50000"/>
                    <a:lumOff val="50000"/>
                  </a:schemeClr>
                </a:solidFill>
                <a:latin typeface="Arial" panose="020B0604020202020204" pitchFamily="34" charset="0"/>
                <a:cs typeface="Arial" panose="020B0604020202020204" pitchFamily="34" charset="0"/>
              </a:rPr>
              <a:t>Bor</a:t>
            </a:r>
            <a:r>
              <a:rPr lang="nl-NL" sz="2400" b="1" dirty="0">
                <a:solidFill>
                  <a:schemeClr val="tx1">
                    <a:lumMod val="50000"/>
                    <a:lumOff val="50000"/>
                  </a:schemeClr>
                </a:solidFill>
                <a:latin typeface="Arial" panose="020B0604020202020204" pitchFamily="34" charset="0"/>
                <a:cs typeface="Arial" panose="020B0604020202020204" pitchFamily="34" charset="0"/>
              </a:rPr>
              <a:t> is een algemene maatregel van bestuur op grond van de </a:t>
            </a:r>
            <a:r>
              <a:rPr lang="nl-NL" sz="2400" b="1" dirty="0" err="1">
                <a:solidFill>
                  <a:schemeClr val="tx1">
                    <a:lumMod val="50000"/>
                    <a:lumOff val="50000"/>
                  </a:schemeClr>
                </a:solidFill>
                <a:latin typeface="Arial" panose="020B0604020202020204" pitchFamily="34" charset="0"/>
                <a:cs typeface="Arial" panose="020B0604020202020204" pitchFamily="34" charset="0"/>
              </a:rPr>
              <a:t>Wabo</a:t>
            </a:r>
            <a:endParaRPr lang="nl-NL" sz="2400" b="1" dirty="0">
              <a:solidFill>
                <a:schemeClr val="tx1">
                  <a:lumMod val="50000"/>
                  <a:lumOff val="50000"/>
                </a:schemeClr>
              </a:solidFill>
              <a:latin typeface="Arial" panose="020B0604020202020204" pitchFamily="34" charset="0"/>
              <a:cs typeface="Arial" panose="020B0604020202020204" pitchFamily="34" charset="0"/>
            </a:endParaRPr>
          </a:p>
          <a:p>
            <a:pPr marL="560070" indent="-514350">
              <a:buFont typeface="+mj-lt"/>
              <a:buAutoNum type="arabicPeriod"/>
            </a:pP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voor welke activiteiten een omgevingsvergunning ('toestemming </a:t>
            </a:r>
            <a:r>
              <a:rPr lang="nl-NL" sz="2400" dirty="0" err="1">
                <a:solidFill>
                  <a:schemeClr val="tx1">
                    <a:lumMod val="50000"/>
                    <a:lumOff val="50000"/>
                  </a:schemeClr>
                </a:solidFill>
                <a:highlight>
                  <a:srgbClr val="FFFF00"/>
                </a:highlight>
                <a:latin typeface="Arial" panose="020B0604020202020204" pitchFamily="34" charset="0"/>
                <a:cs typeface="Arial" panose="020B0604020202020204" pitchFamily="34" charset="0"/>
              </a:rPr>
              <a:t>Wabo</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 verplicht is (</a:t>
            </a:r>
            <a:r>
              <a:rPr lang="nl-NL" sz="2400" u="sng"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hoofdstuk 2</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 </a:t>
            </a:r>
            <a:r>
              <a:rPr lang="nl-NL" sz="24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cat. A, B (melding) of C (vergunning).</a:t>
            </a:r>
          </a:p>
          <a:p>
            <a:pPr marL="560070" indent="-514350">
              <a:buFont typeface="+mj-lt"/>
              <a:buAutoNum type="arabicPeriod"/>
            </a:pP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wie is bevoegd gezag (</a:t>
            </a:r>
            <a:r>
              <a:rPr lang="nl-NL" sz="24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gemeente/provincie</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 voor een omgevingsvergunning (</a:t>
            </a:r>
            <a:r>
              <a:rPr lang="nl-NL" sz="2400" u="sng"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hoofdstuk 3</a:t>
            </a: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a:t>
            </a:r>
          </a:p>
          <a:p>
            <a:pPr marL="560070" indent="-51435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algemene voorschriften over de aanvraag omgevingsvergunning (hoofdstuk 4)</a:t>
            </a:r>
          </a:p>
          <a:p>
            <a:pPr marL="560070" indent="-51435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voorschriften over de inhoud van de omgevingsvergunning (hoofdstuk 5)</a:t>
            </a:r>
          </a:p>
          <a:p>
            <a:pPr marL="560070" indent="-51435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aanwijzing van gevallen waarin het bevoegd gezag andere bestuursorganen bij een besluit moet betrekken (hoofdstuk 6)</a:t>
            </a:r>
          </a:p>
          <a:p>
            <a:pPr marL="560070" indent="-514350">
              <a:buFont typeface="+mj-lt"/>
              <a:buAutoNum type="arabicPeriod"/>
            </a:pPr>
            <a:r>
              <a:rPr lang="nl-NL" sz="2400" dirty="0">
                <a:solidFill>
                  <a:schemeClr val="tx1">
                    <a:lumMod val="50000"/>
                    <a:lumOff val="50000"/>
                  </a:schemeClr>
                </a:solidFill>
                <a:latin typeface="Arial" panose="020B0604020202020204" pitchFamily="34" charset="0"/>
                <a:cs typeface="Arial" panose="020B0604020202020204" pitchFamily="34" charset="0"/>
              </a:rPr>
              <a:t>bepalingen over de organisatie van de handhaving (hoofdstuk 7)</a:t>
            </a:r>
          </a:p>
          <a:p>
            <a:endParaRPr lang="nl-NL" sz="2400" b="1" dirty="0">
              <a:solidFill>
                <a:schemeClr val="tx1">
                  <a:lumMod val="50000"/>
                  <a:lumOff val="50000"/>
                </a:schemeClr>
              </a:solidFill>
              <a:highlight>
                <a:srgbClr val="FFFF00"/>
              </a:highlight>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75220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C876AF1-93CE-DE51-0D33-A0645EA3B4FB}"/>
              </a:ext>
            </a:extLst>
          </p:cNvPr>
          <p:cNvSpPr>
            <a:spLocks noGrp="1"/>
          </p:cNvSpPr>
          <p:nvPr>
            <p:ph type="title"/>
          </p:nvPr>
        </p:nvSpPr>
        <p:spPr>
          <a:xfrm>
            <a:off x="409575" y="326605"/>
            <a:ext cx="11372849" cy="914400"/>
          </a:xfrm>
        </p:spPr>
        <p:txBody>
          <a:bodyPr>
            <a:normAutofit fontScale="90000"/>
          </a:bodyPr>
          <a:lstStyle/>
          <a:p>
            <a:r>
              <a:rPr lang="nl-NL" dirty="0">
                <a:latin typeface="Arial" panose="020B0604020202020204" pitchFamily="34" charset="0"/>
                <a:cs typeface="Arial" panose="020B0604020202020204" pitchFamily="34" charset="0"/>
              </a:rPr>
              <a:t>Inrichting </a:t>
            </a:r>
            <a:r>
              <a:rPr lang="nl-NL" dirty="0" err="1">
                <a:latin typeface="Arial" panose="020B0604020202020204" pitchFamily="34" charset="0"/>
                <a:cs typeface="Arial" panose="020B0604020202020204" pitchFamily="34" charset="0"/>
              </a:rPr>
              <a:t>Wm</a:t>
            </a:r>
            <a:r>
              <a:rPr lang="nl-NL" dirty="0">
                <a:latin typeface="Arial" panose="020B0604020202020204" pitchFamily="34" charset="0"/>
                <a:cs typeface="Arial" panose="020B0604020202020204" pitchFamily="34" charset="0"/>
              </a:rPr>
              <a:t>: BOR bijlage C (</a:t>
            </a:r>
            <a:r>
              <a:rPr lang="nl-NL" dirty="0" err="1">
                <a:latin typeface="Arial" panose="020B0604020202020204" pitchFamily="34" charset="0"/>
                <a:cs typeface="Arial" panose="020B0604020202020204" pitchFamily="34" charset="0"/>
              </a:rPr>
              <a:t>vergunningplichtig</a:t>
            </a:r>
            <a:r>
              <a:rPr lang="nl-NL" dirty="0">
                <a:latin typeface="Arial" panose="020B0604020202020204" pitchFamily="34" charset="0"/>
                <a:cs typeface="Arial" panose="020B0604020202020204" pitchFamily="34" charset="0"/>
              </a:rPr>
              <a:t>)</a:t>
            </a:r>
          </a:p>
        </p:txBody>
      </p:sp>
      <p:sp>
        <p:nvSpPr>
          <p:cNvPr id="3" name="Tijdelijke aanduiding voor inhoud 2">
            <a:extLst>
              <a:ext uri="{FF2B5EF4-FFF2-40B4-BE49-F238E27FC236}">
                <a16:creationId xmlns:a16="http://schemas.microsoft.com/office/drawing/2014/main" id="{6975DF45-9DFE-840C-3522-3DA9A6447BE2}"/>
              </a:ext>
            </a:extLst>
          </p:cNvPr>
          <p:cNvSpPr>
            <a:spLocks noGrp="1"/>
          </p:cNvSpPr>
          <p:nvPr>
            <p:ph idx="1"/>
          </p:nvPr>
        </p:nvSpPr>
        <p:spPr>
          <a:xfrm>
            <a:off x="428626" y="1241005"/>
            <a:ext cx="11458574" cy="5378870"/>
          </a:xfrm>
        </p:spPr>
        <p:txBody>
          <a:bodyPr numCol="3">
            <a:noAutofit/>
          </a:bodyPr>
          <a:lstStyle/>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Elektro- of verbrandingsmotoren met gezamenlijk vermogen van meer dan 1,5 kW</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Gassen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Ontplofbare stoffen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Milieugevaarlijke stoffen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Brandbare stoffen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Harsen, oliën en vetten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Meststoffen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Dieren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Voedingsmiddelen en teelt landbouwproducten</a:t>
            </a:r>
          </a:p>
          <a:p>
            <a:pPr marL="502920" indent="-457200">
              <a:lnSpc>
                <a:spcPct val="70000"/>
              </a:lnSpc>
              <a:buFont typeface="+mj-lt"/>
              <a:buAutoNum type="arabicPeriod"/>
            </a:pPr>
            <a:r>
              <a:rPr lang="nl-NL" dirty="0" err="1">
                <a:solidFill>
                  <a:schemeClr val="tx1">
                    <a:lumMod val="50000"/>
                    <a:lumOff val="50000"/>
                  </a:schemeClr>
                </a:solidFill>
                <a:latin typeface="Arial" panose="020B0604020202020204" pitchFamily="34" charset="0"/>
                <a:cs typeface="Arial" panose="020B0604020202020204" pitchFamily="34" charset="0"/>
              </a:rPr>
              <a:t>Gewasbeschermingsmid-delen</a:t>
            </a:r>
            <a:endParaRPr lang="nl-NL" dirty="0">
              <a:solidFill>
                <a:schemeClr val="tx1">
                  <a:lumMod val="50000"/>
                  <a:lumOff val="50000"/>
                </a:schemeClr>
              </a:solidFill>
              <a:latin typeface="Arial" panose="020B0604020202020204" pitchFamily="34" charset="0"/>
              <a:cs typeface="Arial" panose="020B0604020202020204" pitchFamily="34" charset="0"/>
            </a:endParaRP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Stenige materialen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Metalen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Voer-, vaar en vliegtuigen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Spoorvoertuigen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Hout</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Textiel en papier</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Schietinrichtingen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Horeca</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Sport- en recreatie (waaronder motorcrossterreinen)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Energieomzetting (zoals windturbines)</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Genetische modificatie</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Opslaan of overslaan van goederen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Ziekenhuizen, verpleeg- en verzorgingshuizen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Vervaardiging van koolelektroden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Tankreiniging</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Oefeninrichtingen voor brandbestrijding</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Afvalwaterinrichtingen</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Afvalopslag en –verwerking</a:t>
            </a:r>
          </a:p>
          <a:p>
            <a:pPr marL="502920" indent="-457200">
              <a:lnSpc>
                <a:spcPct val="70000"/>
              </a:lnSpc>
              <a:buFont typeface="+mj-lt"/>
              <a:buAutoNum type="arabicPeriod"/>
            </a:pPr>
            <a:r>
              <a:rPr lang="nl-NL" dirty="0">
                <a:solidFill>
                  <a:schemeClr val="tx1">
                    <a:lumMod val="50000"/>
                    <a:lumOff val="50000"/>
                  </a:schemeClr>
                </a:solidFill>
                <a:latin typeface="Arial" panose="020B0604020202020204" pitchFamily="34" charset="0"/>
                <a:cs typeface="Arial" panose="020B0604020202020204" pitchFamily="34" charset="0"/>
              </a:rPr>
              <a:t>Militaire inrichtingen</a:t>
            </a:r>
          </a:p>
        </p:txBody>
      </p:sp>
    </p:spTree>
    <p:extLst>
      <p:ext uri="{BB962C8B-B14F-4D97-AF65-F5344CB8AC3E}">
        <p14:creationId xmlns:p14="http://schemas.microsoft.com/office/powerpoint/2010/main" val="2767165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647700" y="409575"/>
            <a:ext cx="10370820" cy="695325"/>
          </a:xfrm>
        </p:spPr>
        <p:txBody>
          <a:bodyPr>
            <a:normAutofit/>
          </a:bodyPr>
          <a:lstStyle/>
          <a:p>
            <a:r>
              <a:rPr lang="nl-NL" b="1" dirty="0">
                <a:latin typeface="Arial" panose="020B0604020202020204" pitchFamily="34" charset="0"/>
                <a:cs typeface="Arial" panose="020B0604020202020204" pitchFamily="34" charset="0"/>
              </a:rPr>
              <a:t>BARIM (activiteitenbesluit </a:t>
            </a:r>
            <a:r>
              <a:rPr lang="nl-NL" b="1" dirty="0" err="1">
                <a:latin typeface="Arial" panose="020B0604020202020204" pitchFamily="34" charset="0"/>
                <a:cs typeface="Arial" panose="020B0604020202020204" pitchFamily="34" charset="0"/>
              </a:rPr>
              <a:t>Wm</a:t>
            </a:r>
            <a:r>
              <a:rPr lang="nl-NL" b="1" dirty="0">
                <a:latin typeface="Arial" panose="020B0604020202020204" pitchFamily="34" charset="0"/>
                <a:cs typeface="Arial" panose="020B0604020202020204" pitchFamily="34" charset="0"/>
              </a:rPr>
              <a:t>)</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104901"/>
            <a:ext cx="11582400" cy="5505450"/>
          </a:xfrm>
        </p:spPr>
        <p:txBody>
          <a:bodyPr>
            <a:normAutofit/>
          </a:bodyPr>
          <a:lstStyle/>
          <a:p>
            <a:r>
              <a:rPr lang="nl-NL" sz="2400" dirty="0">
                <a:solidFill>
                  <a:schemeClr val="tx1">
                    <a:lumMod val="50000"/>
                    <a:lumOff val="50000"/>
                  </a:schemeClr>
                </a:solidFill>
                <a:latin typeface="Arial" panose="020B0604020202020204" pitchFamily="34" charset="0"/>
                <a:cs typeface="Arial" panose="020B0604020202020204" pitchFamily="34" charset="0"/>
              </a:rPr>
              <a:t>Het Activiteitenbesluit milieubeheer (BARIM) is sinds 1 januari 2013 de officiële benaming voor het Nederlandse Besluit algemene regels voor inrichtingen milieubeheer. </a:t>
            </a:r>
          </a:p>
          <a:p>
            <a:r>
              <a:rPr lang="nl-NL" sz="2400" dirty="0">
                <a:solidFill>
                  <a:schemeClr val="tx1">
                    <a:lumMod val="50000"/>
                    <a:lumOff val="50000"/>
                  </a:schemeClr>
                </a:solidFill>
                <a:latin typeface="Arial" panose="020B0604020202020204" pitchFamily="34" charset="0"/>
                <a:cs typeface="Arial" panose="020B0604020202020204" pitchFamily="34" charset="0"/>
              </a:rPr>
              <a:t>Het is een algemene maatregel van bestuur (AMVB) ter ondersteuning van de Wet milieubeheer (1 januari 2008) en de Waterwet. </a:t>
            </a:r>
          </a:p>
          <a:p>
            <a:r>
              <a:rPr lang="nl-NL" sz="2400" dirty="0">
                <a:solidFill>
                  <a:schemeClr val="tx1">
                    <a:lumMod val="50000"/>
                    <a:lumOff val="50000"/>
                  </a:schemeClr>
                </a:solidFill>
                <a:latin typeface="Arial" panose="020B0604020202020204" pitchFamily="34" charset="0"/>
                <a:cs typeface="Arial" panose="020B0604020202020204" pitchFamily="34" charset="0"/>
              </a:rPr>
              <a:t>Het besluit stelt algemene regels voor bedrijven die onder de Wet milieubeheer vallen en voorheen een milieuvergunning nodig hadden. </a:t>
            </a:r>
          </a:p>
          <a:p>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Het besluit onderscheidt drie type bedrijven, afhankelijk van de milieubelasting. </a:t>
            </a:r>
          </a:p>
          <a:p>
            <a:pPr marL="731520" lvl="1" indent="-457200">
              <a:buFont typeface="+mj-lt"/>
              <a:buAutoNum type="arabicPeriod"/>
            </a:pP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Type A-bedrijven moeten voldoen aan het Activiteitenbesluit maar hoeven hun activiteiten niet meer te melden. </a:t>
            </a:r>
          </a:p>
          <a:p>
            <a:pPr marL="731520" lvl="1" indent="-457200">
              <a:buFont typeface="+mj-lt"/>
              <a:buAutoNum type="arabicPeriod"/>
            </a:pP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Type B-bedrijven moeten hun activiteiten wel melden. </a:t>
            </a:r>
          </a:p>
          <a:p>
            <a:pPr marL="731520" lvl="1" indent="-457200">
              <a:buFont typeface="+mj-lt"/>
              <a:buAutoNum type="arabicPeriod"/>
            </a:pPr>
            <a:r>
              <a:rPr lang="nl-NL" sz="2400"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Type C-bedrijven moeten nog steeds een omgevingsvergunning aanvragen (voor het onderdeel milieu).</a:t>
            </a:r>
          </a:p>
          <a:p>
            <a:endParaRPr lang="nl-NL" sz="2600" dirty="0">
              <a:solidFill>
                <a:schemeClr val="tx1">
                  <a:lumMod val="50000"/>
                  <a:lumOff val="50000"/>
                </a:schemeClr>
              </a:solidFill>
              <a:highlight>
                <a:srgbClr val="FFFF00"/>
              </a:highlight>
              <a:latin typeface="Arial" panose="020B0604020202020204" pitchFamily="34" charset="0"/>
              <a:cs typeface="Arial" panose="020B0604020202020204" pitchFamily="34" charset="0"/>
            </a:endParaRPr>
          </a:p>
          <a:p>
            <a:endParaRPr lang="nl-NL" sz="2600" dirty="0">
              <a:solidFill>
                <a:schemeClr val="tx1">
                  <a:lumMod val="50000"/>
                  <a:lumOff val="50000"/>
                </a:schemeClr>
              </a:solidFill>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895639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527A64-0E3C-5AC6-F75B-3657E418B38A}"/>
              </a:ext>
            </a:extLst>
          </p:cNvPr>
          <p:cNvSpPr>
            <a:spLocks noGrp="1"/>
          </p:cNvSpPr>
          <p:nvPr>
            <p:ph type="title"/>
          </p:nvPr>
        </p:nvSpPr>
        <p:spPr>
          <a:xfrm>
            <a:off x="419100" y="409575"/>
            <a:ext cx="10599420" cy="695325"/>
          </a:xfrm>
        </p:spPr>
        <p:txBody>
          <a:bodyPr>
            <a:normAutofit/>
          </a:bodyPr>
          <a:lstStyle/>
          <a:p>
            <a:r>
              <a:rPr lang="nl-NL" b="1" dirty="0">
                <a:latin typeface="Arial" panose="020B0604020202020204" pitchFamily="34" charset="0"/>
                <a:cs typeface="Arial" panose="020B0604020202020204" pitchFamily="34" charset="0"/>
              </a:rPr>
              <a:t>BARIM (activiteitenbesluit </a:t>
            </a:r>
            <a:r>
              <a:rPr lang="nl-NL" b="1" dirty="0" err="1">
                <a:latin typeface="Arial" panose="020B0604020202020204" pitchFamily="34" charset="0"/>
                <a:cs typeface="Arial" panose="020B0604020202020204" pitchFamily="34" charset="0"/>
              </a:rPr>
              <a:t>Wm</a:t>
            </a:r>
            <a:r>
              <a:rPr lang="nl-NL" b="1" dirty="0">
                <a:latin typeface="Arial" panose="020B0604020202020204" pitchFamily="34" charset="0"/>
                <a:cs typeface="Arial" panose="020B0604020202020204" pitchFamily="34" charset="0"/>
              </a:rPr>
              <a:t>)</a:t>
            </a:r>
          </a:p>
        </p:txBody>
      </p:sp>
      <p:sp>
        <p:nvSpPr>
          <p:cNvPr id="3" name="Tijdelijke aanduiding voor inhoud 2">
            <a:extLst>
              <a:ext uri="{FF2B5EF4-FFF2-40B4-BE49-F238E27FC236}">
                <a16:creationId xmlns:a16="http://schemas.microsoft.com/office/drawing/2014/main" id="{779CAE3F-2EEA-9472-604D-CF1905FF4660}"/>
              </a:ext>
            </a:extLst>
          </p:cNvPr>
          <p:cNvSpPr>
            <a:spLocks noGrp="1"/>
          </p:cNvSpPr>
          <p:nvPr>
            <p:ph idx="1"/>
          </p:nvPr>
        </p:nvSpPr>
        <p:spPr>
          <a:xfrm>
            <a:off x="304800" y="1295400"/>
            <a:ext cx="11582400" cy="4695826"/>
          </a:xfrm>
        </p:spPr>
        <p:txBody>
          <a:bodyPr>
            <a:normAutofit/>
          </a:bodyPr>
          <a:lstStyle/>
          <a:p>
            <a:pPr marL="45720" indent="0">
              <a:buNone/>
            </a:pPr>
            <a:r>
              <a:rPr lang="nl-NL" sz="2600" dirty="0">
                <a:solidFill>
                  <a:schemeClr val="tx1">
                    <a:lumMod val="50000"/>
                    <a:lumOff val="50000"/>
                  </a:schemeClr>
                </a:solidFill>
                <a:latin typeface="Arial" panose="020B0604020202020204" pitchFamily="34" charset="0"/>
                <a:cs typeface="Arial" panose="020B0604020202020204" pitchFamily="34" charset="0"/>
              </a:rPr>
              <a:t>Categorieën in relatie tot </a:t>
            </a:r>
            <a:r>
              <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rPr>
              <a:t>WABO</a:t>
            </a:r>
          </a:p>
          <a:p>
            <a:pPr marL="560070" indent="-514350">
              <a:buFont typeface="+mj-lt"/>
              <a:buAutoNum type="arabicPeriod"/>
            </a:pPr>
            <a:r>
              <a:rPr lang="nl-NL" sz="2600" b="1" dirty="0">
                <a:solidFill>
                  <a:schemeClr val="tx1">
                    <a:lumMod val="50000"/>
                    <a:lumOff val="50000"/>
                  </a:schemeClr>
                </a:solidFill>
                <a:latin typeface="Arial" panose="020B0604020202020204" pitchFamily="34" charset="0"/>
                <a:cs typeface="Arial" panose="020B0604020202020204" pitchFamily="34" charset="0"/>
              </a:rPr>
              <a:t>inrichting type A</a:t>
            </a:r>
            <a:r>
              <a:rPr lang="nl-NL" sz="2600" dirty="0">
                <a:solidFill>
                  <a:schemeClr val="tx1">
                    <a:lumMod val="50000"/>
                    <a:lumOff val="50000"/>
                  </a:schemeClr>
                </a:solidFill>
                <a:latin typeface="Arial" panose="020B0604020202020204" pitchFamily="34" charset="0"/>
                <a:cs typeface="Arial" panose="020B0604020202020204" pitchFamily="34" charset="0"/>
              </a:rPr>
              <a:t>: waarvoor geen omgevingsvergunning is vereist voor een activiteit als bedoeld in artikel 2.1, eerste lid, onder e, van de Wet algemene bepalingen omgevingsrecht;</a:t>
            </a:r>
          </a:p>
          <a:p>
            <a:pPr marL="560070" indent="-514350">
              <a:buFont typeface="+mj-lt"/>
              <a:buAutoNum type="arabicPeriod"/>
            </a:pPr>
            <a:r>
              <a:rPr lang="nl-NL" sz="2600" b="1" dirty="0">
                <a:solidFill>
                  <a:schemeClr val="tx1">
                    <a:lumMod val="50000"/>
                    <a:lumOff val="50000"/>
                  </a:schemeClr>
                </a:solidFill>
                <a:latin typeface="Arial" panose="020B0604020202020204" pitchFamily="34" charset="0"/>
                <a:cs typeface="Arial" panose="020B0604020202020204" pitchFamily="34" charset="0"/>
              </a:rPr>
              <a:t>inrichting type B</a:t>
            </a:r>
            <a:r>
              <a:rPr lang="nl-NL" sz="2600" dirty="0">
                <a:solidFill>
                  <a:schemeClr val="tx1">
                    <a:lumMod val="50000"/>
                    <a:lumOff val="50000"/>
                  </a:schemeClr>
                </a:solidFill>
                <a:latin typeface="Arial" panose="020B0604020202020204" pitchFamily="34" charset="0"/>
                <a:cs typeface="Arial" panose="020B0604020202020204" pitchFamily="34" charset="0"/>
              </a:rPr>
              <a:t>: een inrichting waarvoor geen omgevingsvergunning is vereist voor een activiteit als bedoeld in artikel 2.1, eerste lid, onder e, van de Wet algemene bepalingen omgevingsrecht en die geen inrichting type A is; </a:t>
            </a:r>
            <a:r>
              <a:rPr lang="nl-NL" sz="2600" b="1" dirty="0" err="1">
                <a:solidFill>
                  <a:schemeClr val="tx1">
                    <a:lumMod val="50000"/>
                    <a:lumOff val="50000"/>
                  </a:schemeClr>
                </a:solidFill>
                <a:highlight>
                  <a:srgbClr val="FFFF00"/>
                </a:highlight>
                <a:latin typeface="Arial" panose="020B0604020202020204" pitchFamily="34" charset="0"/>
                <a:cs typeface="Arial" panose="020B0604020202020204" pitchFamily="34" charset="0"/>
              </a:rPr>
              <a:t>meldingsplichtig</a:t>
            </a:r>
            <a:endPar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endParaRPr>
          </a:p>
          <a:p>
            <a:pPr marL="560070" indent="-514350">
              <a:buFont typeface="+mj-lt"/>
              <a:buAutoNum type="arabicPeriod"/>
            </a:pPr>
            <a:r>
              <a:rPr lang="nl-NL" sz="2600" b="1" dirty="0">
                <a:solidFill>
                  <a:schemeClr val="tx1">
                    <a:lumMod val="50000"/>
                    <a:lumOff val="50000"/>
                  </a:schemeClr>
                </a:solidFill>
                <a:latin typeface="Arial" panose="020B0604020202020204" pitchFamily="34" charset="0"/>
                <a:cs typeface="Arial" panose="020B0604020202020204" pitchFamily="34" charset="0"/>
              </a:rPr>
              <a:t>inrichting type C</a:t>
            </a:r>
            <a:r>
              <a:rPr lang="nl-NL" sz="2600" dirty="0">
                <a:solidFill>
                  <a:schemeClr val="tx1">
                    <a:lumMod val="50000"/>
                    <a:lumOff val="50000"/>
                  </a:schemeClr>
                </a:solidFill>
                <a:latin typeface="Arial" panose="020B0604020202020204" pitchFamily="34" charset="0"/>
                <a:cs typeface="Arial" panose="020B0604020202020204" pitchFamily="34" charset="0"/>
              </a:rPr>
              <a:t>: een inrichting die behoort tot een categorie van inrichtingen die op grond van artikel 1.1, derde lid, van de Wet algemene bepalingen omgevingsrecht is aangewezen; </a:t>
            </a:r>
            <a:r>
              <a:rPr lang="nl-NL" sz="2600" b="1" dirty="0" err="1">
                <a:solidFill>
                  <a:schemeClr val="tx1">
                    <a:lumMod val="50000"/>
                    <a:lumOff val="50000"/>
                  </a:schemeClr>
                </a:solidFill>
                <a:highlight>
                  <a:srgbClr val="FFFF00"/>
                </a:highlight>
                <a:latin typeface="Arial" panose="020B0604020202020204" pitchFamily="34" charset="0"/>
                <a:cs typeface="Arial" panose="020B0604020202020204" pitchFamily="34" charset="0"/>
              </a:rPr>
              <a:t>vergunningsplichtig</a:t>
            </a:r>
            <a:endParaRPr lang="nl-NL" sz="2600" b="1" dirty="0">
              <a:solidFill>
                <a:schemeClr val="tx1">
                  <a:lumMod val="50000"/>
                  <a:lumOff val="50000"/>
                </a:schemeClr>
              </a:solidFill>
              <a:highlight>
                <a:srgbClr val="FFFF00"/>
              </a:highlight>
              <a:latin typeface="Arial" panose="020B0604020202020204" pitchFamily="34" charset="0"/>
              <a:cs typeface="Arial" panose="020B0604020202020204" pitchFamily="34" charset="0"/>
            </a:endParaRPr>
          </a:p>
          <a:p>
            <a:pPr marL="560070" indent="-514350">
              <a:buFont typeface="+mj-lt"/>
              <a:buAutoNum type="arabicPeriod"/>
            </a:pPr>
            <a:endParaRPr lang="nl-NL" sz="2600" dirty="0">
              <a:solidFill>
                <a:schemeClr val="tx1">
                  <a:lumMod val="50000"/>
                  <a:lumOff val="50000"/>
                </a:schemeClr>
              </a:solidFill>
              <a:latin typeface="Arial" panose="020B0604020202020204" pitchFamily="34" charset="0"/>
              <a:cs typeface="Arial" panose="020B0604020202020204" pitchFamily="34" charset="0"/>
            </a:endParaRPr>
          </a:p>
          <a:p>
            <a:pPr marL="560070" indent="-514350">
              <a:buFont typeface="+mj-lt"/>
              <a:buAutoNum type="arabicPeriod"/>
            </a:pPr>
            <a:endParaRPr lang="nl-NL" sz="2600" dirty="0">
              <a:solidFill>
                <a:schemeClr val="tx1">
                  <a:lumMod val="50000"/>
                  <a:lumOff val="50000"/>
                </a:schemeClr>
              </a:solidFill>
              <a:latin typeface="Arial" panose="020B0604020202020204" pitchFamily="34" charset="0"/>
              <a:cs typeface="Arial" panose="020B0604020202020204" pitchFamily="34" charset="0"/>
            </a:endParaRPr>
          </a:p>
          <a:p>
            <a:endParaRPr lang="nl-NL" sz="2600" dirty="0">
              <a:solidFill>
                <a:schemeClr val="tx1">
                  <a:lumMod val="50000"/>
                  <a:lumOff val="50000"/>
                </a:schemeClr>
              </a:solidFill>
              <a:latin typeface="Arial" panose="020B0604020202020204" pitchFamily="34" charset="0"/>
              <a:cs typeface="Arial" panose="020B0604020202020204" pitchFamily="34" charset="0"/>
            </a:endParaRPr>
          </a:p>
          <a:p>
            <a:endParaRPr lang="nl-NL"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4165916"/>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38B3CC2439A441A49ECA19B08C899B" ma:contentTypeVersion="10" ma:contentTypeDescription="Een nieuw document maken." ma:contentTypeScope="" ma:versionID="e417bd014b4e2d3b47d3b56733b295ad">
  <xsd:schema xmlns:xsd="http://www.w3.org/2001/XMLSchema" xmlns:xs="http://www.w3.org/2001/XMLSchema" xmlns:p="http://schemas.microsoft.com/office/2006/metadata/properties" xmlns:ns2="4b594857-bfe0-49f8-b90c-4d8a8ce4d0da" xmlns:ns3="8372278c-916a-4be0-987a-6393984f99ca" targetNamespace="http://schemas.microsoft.com/office/2006/metadata/properties" ma:root="true" ma:fieldsID="aedc4977e76c2374b0948acfc1c63619" ns2:_="" ns3:_="">
    <xsd:import namespace="4b594857-bfe0-49f8-b90c-4d8a8ce4d0da"/>
    <xsd:import namespace="8372278c-916a-4be0-987a-6393984f99ca"/>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594857-bfe0-49f8-b90c-4d8a8ce4d0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372278c-916a-4be0-987a-6393984f99ca"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89594C8-C136-4AE8-8600-B4967957040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594857-bfe0-49f8-b90c-4d8a8ce4d0da"/>
    <ds:schemaRef ds:uri="8372278c-916a-4be0-987a-6393984f99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1AD94E6-BDAA-4C00-9056-F3547A88FB33}">
  <ds:schemaRefs>
    <ds:schemaRef ds:uri="http://purl.org/dc/dcmitype/"/>
    <ds:schemaRef ds:uri="4b594857-bfe0-49f8-b90c-4d8a8ce4d0da"/>
    <ds:schemaRef ds:uri="http://schemas.microsoft.com/office/2006/documentManagement/types"/>
    <ds:schemaRef ds:uri="8372278c-916a-4be0-987a-6393984f99ca"/>
    <ds:schemaRef ds:uri="http://schemas.microsoft.com/office/2006/metadata/properties"/>
    <ds:schemaRef ds:uri="http://www.w3.org/XML/1998/namespace"/>
    <ds:schemaRef ds:uri="http://purl.org/dc/terms/"/>
    <ds:schemaRef ds:uri="http://schemas.microsoft.com/office/infopath/2007/PartnerControls"/>
    <ds:schemaRef ds:uri="http://schemas.openxmlformats.org/package/2006/metadata/core-properties"/>
    <ds:schemaRef ds:uri="http://purl.org/dc/elements/1.1/"/>
  </ds:schemaRefs>
</ds:datastoreItem>
</file>

<file path=customXml/itemProps3.xml><?xml version="1.0" encoding="utf-8"?>
<ds:datastoreItem xmlns:ds="http://schemas.openxmlformats.org/officeDocument/2006/customXml" ds:itemID="{983DFFB0-1D35-43FB-90FB-53C8E122CB3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Basis</Template>
  <TotalTime>489</TotalTime>
  <Words>1362</Words>
  <Application>Microsoft Office PowerPoint</Application>
  <PresentationFormat>Breedbeeld</PresentationFormat>
  <Paragraphs>200</Paragraphs>
  <Slides>16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16</vt:i4>
      </vt:variant>
    </vt:vector>
  </HeadingPairs>
  <TitlesOfParts>
    <vt:vector size="20" baseType="lpstr">
      <vt:lpstr>Arial</vt:lpstr>
      <vt:lpstr>Corbel</vt:lpstr>
      <vt:lpstr>Georgia</vt:lpstr>
      <vt:lpstr>Basis</vt:lpstr>
      <vt:lpstr>Kwaliteit lEEFOMGEVING  Integrale milieucontrole</vt:lpstr>
      <vt:lpstr>Verslag Integrale Milieucontrole (1/3 cijfer) </vt:lpstr>
      <vt:lpstr>Wat leren we deze periode?  STAPPENPLAN  </vt:lpstr>
      <vt:lpstr>Wm = </vt:lpstr>
      <vt:lpstr>WABO = </vt:lpstr>
      <vt:lpstr>BOR = Besluit omgevingsrecht (WABO)</vt:lpstr>
      <vt:lpstr>Inrichting Wm: BOR bijlage C (vergunningplichtig)</vt:lpstr>
      <vt:lpstr>BARIM (activiteitenbesluit Wm)</vt:lpstr>
      <vt:lpstr>BARIM (activiteitenbesluit Wm)</vt:lpstr>
      <vt:lpstr>RARIM</vt:lpstr>
      <vt:lpstr>IBS-6: Verslag Integrale Milieucontrole </vt:lpstr>
      <vt:lpstr>Puntentelling (nog aanpassen)</vt:lpstr>
      <vt:lpstr>Verslag Integrale Milieucontrole </vt:lpstr>
      <vt:lpstr>Proces Integrale Milieucontrole</vt:lpstr>
      <vt:lpstr>Opdracht: Einde les kort resultaten presenteren </vt:lpstr>
      <vt:lpstr>Opdracht morgen:</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Integrale milieucontrole</dc:title>
  <dc:creator>Toine van de Sande</dc:creator>
  <cp:lastModifiedBy>Heidy Heuvelsland</cp:lastModifiedBy>
  <cp:revision>7</cp:revision>
  <cp:lastPrinted>2022-05-30T06:57:24Z</cp:lastPrinted>
  <dcterms:created xsi:type="dcterms:W3CDTF">2014-09-11T08:08:27Z</dcterms:created>
  <dcterms:modified xsi:type="dcterms:W3CDTF">2022-05-30T11:15:55Z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0x0101007A38B3CC2439A441A49ECA19B08C899B</vt:lpwstr>
  </property>
</Properties>
</file>